
<file path=[Content_Types].xml><?xml version="1.0" encoding="utf-8"?>
<Types xmlns="http://schemas.openxmlformats.org/package/2006/content-types">
  <Default Extension="xml" ContentType="application/xml"/>
  <Default Extension="jpeg" ContentType="image/jpeg"/>
  <Default Extension="bin" ContentType="application/vnd.openxmlformats-officedocument.presentationml.printerSettings"/>
  <Default Extension="rels" ContentType="application/vnd.openxmlformats-package.relationships+xml"/>
  <Default Extension="gif" ContentType="image/gif"/>
  <Default Extension="png" ContentType="image/png"/>
  <Default Extension="svg" ContentType="image/svg+xml"/>
  <Default Extension="bmp" ContentType="image/bmp"/>
  <Default Extension="emf" ContentType="image/x-emf"/>
  <Default Extension="wmf" ContentType="image/x-wmf"/>
  <Default Extension="tiff" ContentType="image/tiff"/>
  <Default Extension="jpg" ContentType="application/octet-stream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tags/tag1.xml" ContentType="application/vnd.openxmlformats-officedocument.presentationml.tag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  <Override PartName="/ppt/slides/slide1.xml" ContentType="application/vnd.openxmlformats-officedocument.presentationml.slide+xml"/>
</Types>
</file>

<file path=_rels/.rels><?xml version="1.0" encoding="UTF-8" standalone="yes"?>

<Relationships  xmlns="http://schemas.openxmlformats.org/package/2006/relationships">
<Relationship Id="rId3" Type="http://schemas.openxmlformats.org/package/2006/relationships/metadata/core-properties" Target="docProps/core.xml"/>
<Relationship Id="rId4" Type="http://schemas.openxmlformats.org/officeDocument/2006/relationships/extended-properties" Target="docProps/app.xml"/>
<Relationship Id="rId1" Type="http://schemas.openxmlformats.org/officeDocument/2006/relationships/officeDocument" Target="ppt/presentation.xml"/>
<Relationship Id="rId2" Type="http://schemas.openxmlformats.org/package/2006/relationships/metadata/thumbnail" Target="docProps/thumbnail.jpeg"/>
</Relationships>
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8"/>
  </p:sldIdLst>
  <p:sldSz cx="9144000" cy="6858000" type="screen4x3"/>
  <p:notesSz cx="6858000" cy="9144000"/>
  <p:custDataLst>
    <p:tags r:id="rId3"/>
  </p:custData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92" d="100"/>
          <a:sy n="92" d="100"/>
        </p:scale>
        <p:origin x="-1376" y="-104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

<Relationships  xmlns="http://schemas.openxmlformats.org/package/2006/relationships">
<Relationship Id="rId3" Type="http://schemas.openxmlformats.org/officeDocument/2006/relationships/tags" Target="tags/tag1.xml"/>
<Relationship Id="rId4" Type="http://schemas.openxmlformats.org/officeDocument/2006/relationships/presProps" Target="presProps.xml"/>
<Relationship Id="rId5" Type="http://schemas.openxmlformats.org/officeDocument/2006/relationships/viewProps" Target="viewProps.xml"/>
<Relationship Id="rId6" Type="http://schemas.openxmlformats.org/officeDocument/2006/relationships/theme" Target="theme/theme1.xml"/>
<Relationship Id="rId7" Type="http://schemas.openxmlformats.org/officeDocument/2006/relationships/tableStyles" Target="tableStyles.xml"/>
<Relationship Id="rId1" Type="http://schemas.openxmlformats.org/officeDocument/2006/relationships/slideMaster" Target="slideMasters/slideMaster1.xml"/>
<Relationship Id="rId2" Type="http://schemas.openxmlformats.org/officeDocument/2006/relationships/printerSettings" Target="printerSettings/printerSettings1.bin"/>
<Relationship Id="rId8" Type="http://schemas.openxmlformats.org/officeDocument/2006/relationships/slide" Target="slides/slide1.xml"/>
</Relationships>
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6744CE3-0875-4B69-89C0-6F72D8139561}" type="datetimeFigureOut">
              <a:rPr lang="en-GB" smtClean="0"/>
              <a:t>26/05/17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DADB20D-508E-4C6D-A9E4-257D5607B0F6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4214881138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6744CE3-0875-4B69-89C0-6F72D8139561}" type="datetimeFigureOut">
              <a:rPr lang="en-GB" smtClean="0"/>
              <a:t>26/05/17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DADB20D-508E-4C6D-A9E4-257D5607B0F6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71576982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6744CE3-0875-4B69-89C0-6F72D8139561}" type="datetimeFigureOut">
              <a:rPr lang="en-GB" smtClean="0"/>
              <a:t>26/05/17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DADB20D-508E-4C6D-A9E4-257D5607B0F6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43154558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6744CE3-0875-4B69-89C0-6F72D8139561}" type="datetimeFigureOut">
              <a:rPr lang="en-GB" smtClean="0"/>
              <a:t>26/05/17</a:t>
            </a:fld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DADB20D-508E-4C6D-A9E4-257D5607B0F6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468392282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6744CE3-0875-4B69-89C0-6F72D8139561}" type="datetimeFigureOut">
              <a:rPr lang="en-GB" smtClean="0"/>
              <a:t>26/05/17</a:t>
            </a:fld>
            <a:endParaRPr lang="en-GB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DADB20D-508E-4C6D-A9E4-257D5607B0F6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120349123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6744CE3-0875-4B69-89C0-6F72D8139561}" type="datetimeFigureOut">
              <a:rPr lang="en-GB" smtClean="0"/>
              <a:t>26/05/17</a:t>
            </a:fld>
            <a:endParaRPr lang="en-GB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DADB20D-508E-4C6D-A9E4-257D5607B0F6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385807973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6744CE3-0875-4B69-89C0-6F72D8139561}" type="datetimeFigureOut">
              <a:rPr lang="en-GB" smtClean="0"/>
              <a:t>26/05/17</a:t>
            </a:fld>
            <a:endParaRPr lang="en-GB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DADB20D-508E-4C6D-A9E4-257D5607B0F6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755996059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theme" Target="../theme/theme1.xml"/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6744CE3-0875-4B69-89C0-6F72D8139561}" type="datetimeFigureOut">
              <a:rPr lang="en-GB" smtClean="0"/>
              <a:t>26/05/17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8DADB20D-508E-4C6D-A9E4-257D5607B0F6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0782362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

<Relationships  xmlns="http://schemas.openxmlformats.org/package/2006/relationships">
<Relationship Id="rId1" Type="http://schemas.openxmlformats.org/officeDocument/2006/relationships/slideLayout" Target="../slideLayouts/slideLayout2.xml"/>
</Relationships>
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 xmlns:pic="http://schemas.openxmlformats.org/drawingml/2006/picture">
        <p:nvGrpSpPr>
          <p:cNvPr id="2" name="Content Placeholder 2"/>
          <p:cNvGrpSpPr/>
          <p:nvPr/>
        </p:nvGrpSpPr>
        <p:grpSpPr>
          <a:xfrm>
            <a:off x="457200" y="1600200"/>
            <a:ext cx="8229600" cy="4525963"/>
            <a:chOff x="457200" y="1600200"/>
            <a:chExt cx="8229600" cy="4525963"/>
          </a:xfrm>
        </p:grpSpPr>
        <p:sp>
          <p:nvSpPr>
            <p:cNvPr id="3" name="rc3"/>
            <p:cNvSpPr/>
            <p:nvPr/>
          </p:nvSpPr>
          <p:spPr>
            <a:xfrm>
              <a:off x="457200" y="1600200"/>
              <a:ext cx="8229600" cy="4525962"/>
            </a:xfrm>
            <a:prstGeom prst="rect">
              <a:avLst/>
            </a:prstGeom>
            <a:solidFill>
              <a:srgbClr val="FFFFFF">
                <a:alpha val="100000"/>
              </a:srgbClr>
            </a:solidFill>
            <a:ln w="9525" cap="rnd">
              <a:solidFill>
                <a:srgbClr val="FFFFFF">
                  <a:alpha val="100000"/>
                </a:srgbClr>
              </a:solidFill>
              <a:prstDash val="solid"/>
              <a:round/>
            </a:ln>
          </p:spPr>
          <p:txBody>
            <a:bodyPr/>
            <a:lstStyle/>
            <a:p/>
          </p:txBody>
        </p:sp>
        <p:sp>
          <p:nvSpPr>
            <p:cNvPr id="4" name="pl4"/>
            <p:cNvSpPr/>
            <p:nvPr/>
          </p:nvSpPr>
          <p:spPr>
            <a:xfrm>
              <a:off x="1113155" y="5076797"/>
              <a:ext cx="7485076" cy="0"/>
            </a:xfrm>
            <a:custGeom>
              <a:avLst/>
              <a:pathLst>
                <a:path w="7485076" h="0">
                  <a:moveTo>
                    <a:pt x="0" y="0"/>
                  </a:moveTo>
                  <a:lnTo>
                    <a:pt x="7485076" y="0"/>
                  </a:lnTo>
                  <a:lnTo>
                    <a:pt x="7485076" y="0"/>
                  </a:lnTo>
                </a:path>
              </a:pathLst>
            </a:custGeom>
            <a:ln w="8623" cap="flat">
              <a:solidFill>
                <a:srgbClr val="EBEBEB">
                  <a:alpha val="100000"/>
                </a:srgbClr>
              </a:solidFill>
              <a:prstDash val="solid"/>
              <a:round/>
            </a:ln>
          </p:spPr>
          <p:txBody>
            <a:bodyPr/>
            <a:lstStyle/>
            <a:p/>
          </p:txBody>
        </p:sp>
        <p:sp>
          <p:nvSpPr>
            <p:cNvPr id="5" name="pl5"/>
            <p:cNvSpPr/>
            <p:nvPr/>
          </p:nvSpPr>
          <p:spPr>
            <a:xfrm>
              <a:off x="1113155" y="4261081"/>
              <a:ext cx="7485076" cy="0"/>
            </a:xfrm>
            <a:custGeom>
              <a:avLst/>
              <a:pathLst>
                <a:path w="7485076" h="0">
                  <a:moveTo>
                    <a:pt x="0" y="0"/>
                  </a:moveTo>
                  <a:lnTo>
                    <a:pt x="7485076" y="0"/>
                  </a:lnTo>
                  <a:lnTo>
                    <a:pt x="7485076" y="0"/>
                  </a:lnTo>
                </a:path>
              </a:pathLst>
            </a:custGeom>
            <a:ln w="8623" cap="flat">
              <a:solidFill>
                <a:srgbClr val="EBEBEB">
                  <a:alpha val="100000"/>
                </a:srgbClr>
              </a:solidFill>
              <a:prstDash val="solid"/>
              <a:round/>
            </a:ln>
          </p:spPr>
          <p:txBody>
            <a:bodyPr/>
            <a:lstStyle/>
            <a:p/>
          </p:txBody>
        </p:sp>
        <p:sp>
          <p:nvSpPr>
            <p:cNvPr id="6" name="pl6"/>
            <p:cNvSpPr/>
            <p:nvPr/>
          </p:nvSpPr>
          <p:spPr>
            <a:xfrm>
              <a:off x="1113155" y="3445365"/>
              <a:ext cx="7485076" cy="0"/>
            </a:xfrm>
            <a:custGeom>
              <a:avLst/>
              <a:pathLst>
                <a:path w="7485076" h="0">
                  <a:moveTo>
                    <a:pt x="0" y="0"/>
                  </a:moveTo>
                  <a:lnTo>
                    <a:pt x="7485076" y="0"/>
                  </a:lnTo>
                  <a:lnTo>
                    <a:pt x="7485076" y="0"/>
                  </a:lnTo>
                </a:path>
              </a:pathLst>
            </a:custGeom>
            <a:ln w="8623" cap="flat">
              <a:solidFill>
                <a:srgbClr val="EBEBEB">
                  <a:alpha val="100000"/>
                </a:srgbClr>
              </a:solidFill>
              <a:prstDash val="solid"/>
              <a:round/>
            </a:ln>
          </p:spPr>
          <p:txBody>
            <a:bodyPr/>
            <a:lstStyle/>
            <a:p/>
          </p:txBody>
        </p:sp>
        <p:sp>
          <p:nvSpPr>
            <p:cNvPr id="7" name="pl7"/>
            <p:cNvSpPr/>
            <p:nvPr/>
          </p:nvSpPr>
          <p:spPr>
            <a:xfrm>
              <a:off x="1544114" y="2782896"/>
              <a:ext cx="0" cy="2830414"/>
            </a:xfrm>
            <a:custGeom>
              <a:avLst/>
              <a:pathLst>
                <a:path w="0" h="2830414">
                  <a:moveTo>
                    <a:pt x="0" y="2830414"/>
                  </a:moveTo>
                  <a:lnTo>
                    <a:pt x="0" y="0"/>
                  </a:lnTo>
                  <a:lnTo>
                    <a:pt x="0" y="0"/>
                  </a:lnTo>
                </a:path>
              </a:pathLst>
            </a:custGeom>
            <a:ln w="8623" cap="flat">
              <a:solidFill>
                <a:srgbClr val="EBEBEB">
                  <a:alpha val="100000"/>
                </a:srgbClr>
              </a:solidFill>
              <a:prstDash val="solid"/>
              <a:round/>
            </a:ln>
          </p:spPr>
          <p:txBody>
            <a:bodyPr/>
            <a:lstStyle/>
            <a:p/>
          </p:txBody>
        </p:sp>
        <p:sp>
          <p:nvSpPr>
            <p:cNvPr id="8" name="pl8"/>
            <p:cNvSpPr/>
            <p:nvPr/>
          </p:nvSpPr>
          <p:spPr>
            <a:xfrm>
              <a:off x="3358678" y="2782896"/>
              <a:ext cx="0" cy="2830414"/>
            </a:xfrm>
            <a:custGeom>
              <a:avLst/>
              <a:pathLst>
                <a:path w="0" h="2830414">
                  <a:moveTo>
                    <a:pt x="0" y="2830414"/>
                  </a:moveTo>
                  <a:lnTo>
                    <a:pt x="0" y="0"/>
                  </a:lnTo>
                  <a:lnTo>
                    <a:pt x="0" y="0"/>
                  </a:lnTo>
                </a:path>
              </a:pathLst>
            </a:custGeom>
            <a:ln w="8623" cap="flat">
              <a:solidFill>
                <a:srgbClr val="EBEBEB">
                  <a:alpha val="100000"/>
                </a:srgbClr>
              </a:solidFill>
              <a:prstDash val="solid"/>
              <a:round/>
            </a:ln>
          </p:spPr>
          <p:txBody>
            <a:bodyPr/>
            <a:lstStyle/>
            <a:p/>
          </p:txBody>
        </p:sp>
        <p:sp>
          <p:nvSpPr>
            <p:cNvPr id="9" name="pl9"/>
            <p:cNvSpPr/>
            <p:nvPr/>
          </p:nvSpPr>
          <p:spPr>
            <a:xfrm>
              <a:off x="5173242" y="2782896"/>
              <a:ext cx="0" cy="2830414"/>
            </a:xfrm>
            <a:custGeom>
              <a:avLst/>
              <a:pathLst>
                <a:path w="0" h="2830414">
                  <a:moveTo>
                    <a:pt x="0" y="2830414"/>
                  </a:moveTo>
                  <a:lnTo>
                    <a:pt x="0" y="0"/>
                  </a:lnTo>
                  <a:lnTo>
                    <a:pt x="0" y="0"/>
                  </a:lnTo>
                </a:path>
              </a:pathLst>
            </a:custGeom>
            <a:ln w="8623" cap="flat">
              <a:solidFill>
                <a:srgbClr val="EBEBEB">
                  <a:alpha val="100000"/>
                </a:srgbClr>
              </a:solidFill>
              <a:prstDash val="solid"/>
              <a:round/>
            </a:ln>
          </p:spPr>
          <p:txBody>
            <a:bodyPr/>
            <a:lstStyle/>
            <a:p/>
          </p:txBody>
        </p:sp>
        <p:sp>
          <p:nvSpPr>
            <p:cNvPr id="10" name="pl10"/>
            <p:cNvSpPr/>
            <p:nvPr/>
          </p:nvSpPr>
          <p:spPr>
            <a:xfrm>
              <a:off x="6987806" y="2782896"/>
              <a:ext cx="0" cy="2830414"/>
            </a:xfrm>
            <a:custGeom>
              <a:avLst/>
              <a:pathLst>
                <a:path w="0" h="2830414">
                  <a:moveTo>
                    <a:pt x="0" y="2830414"/>
                  </a:moveTo>
                  <a:lnTo>
                    <a:pt x="0" y="0"/>
                  </a:lnTo>
                  <a:lnTo>
                    <a:pt x="0" y="0"/>
                  </a:lnTo>
                </a:path>
              </a:pathLst>
            </a:custGeom>
            <a:ln w="8623" cap="flat">
              <a:solidFill>
                <a:srgbClr val="EBEBEB">
                  <a:alpha val="100000"/>
                </a:srgbClr>
              </a:solidFill>
              <a:prstDash val="solid"/>
              <a:round/>
            </a:ln>
          </p:spPr>
          <p:txBody>
            <a:bodyPr/>
            <a:lstStyle/>
            <a:p/>
          </p:txBody>
        </p:sp>
        <p:sp>
          <p:nvSpPr>
            <p:cNvPr id="11" name="pl11"/>
            <p:cNvSpPr/>
            <p:nvPr/>
          </p:nvSpPr>
          <p:spPr>
            <a:xfrm>
              <a:off x="1113155" y="5484655"/>
              <a:ext cx="7485076" cy="0"/>
            </a:xfrm>
            <a:custGeom>
              <a:avLst/>
              <a:pathLst>
                <a:path w="7485076" h="0">
                  <a:moveTo>
                    <a:pt x="0" y="0"/>
                  </a:moveTo>
                  <a:lnTo>
                    <a:pt x="7485076" y="0"/>
                  </a:lnTo>
                  <a:lnTo>
                    <a:pt x="7485076" y="0"/>
                  </a:lnTo>
                </a:path>
              </a:pathLst>
            </a:custGeom>
            <a:ln w="17246" cap="flat">
              <a:solidFill>
                <a:srgbClr val="EBEBEB">
                  <a:alpha val="100000"/>
                </a:srgbClr>
              </a:solidFill>
              <a:prstDash val="solid"/>
              <a:round/>
            </a:ln>
          </p:spPr>
          <p:txBody>
            <a:bodyPr/>
            <a:lstStyle/>
            <a:p/>
          </p:txBody>
        </p:sp>
        <p:sp>
          <p:nvSpPr>
            <p:cNvPr id="12" name="pl12"/>
            <p:cNvSpPr/>
            <p:nvPr/>
          </p:nvSpPr>
          <p:spPr>
            <a:xfrm>
              <a:off x="1113155" y="4668939"/>
              <a:ext cx="7485076" cy="0"/>
            </a:xfrm>
            <a:custGeom>
              <a:avLst/>
              <a:pathLst>
                <a:path w="7485076" h="0">
                  <a:moveTo>
                    <a:pt x="0" y="0"/>
                  </a:moveTo>
                  <a:lnTo>
                    <a:pt x="7485076" y="0"/>
                  </a:lnTo>
                  <a:lnTo>
                    <a:pt x="7485076" y="0"/>
                  </a:lnTo>
                </a:path>
              </a:pathLst>
            </a:custGeom>
            <a:ln w="17246" cap="flat">
              <a:solidFill>
                <a:srgbClr val="EBEBEB">
                  <a:alpha val="100000"/>
                </a:srgbClr>
              </a:solidFill>
              <a:prstDash val="solid"/>
              <a:round/>
            </a:ln>
          </p:spPr>
          <p:txBody>
            <a:bodyPr/>
            <a:lstStyle/>
            <a:p/>
          </p:txBody>
        </p:sp>
        <p:sp>
          <p:nvSpPr>
            <p:cNvPr id="13" name="pl13"/>
            <p:cNvSpPr/>
            <p:nvPr/>
          </p:nvSpPr>
          <p:spPr>
            <a:xfrm>
              <a:off x="1113155" y="3853223"/>
              <a:ext cx="7485076" cy="0"/>
            </a:xfrm>
            <a:custGeom>
              <a:avLst/>
              <a:pathLst>
                <a:path w="7485076" h="0">
                  <a:moveTo>
                    <a:pt x="0" y="0"/>
                  </a:moveTo>
                  <a:lnTo>
                    <a:pt x="7485076" y="0"/>
                  </a:lnTo>
                  <a:lnTo>
                    <a:pt x="7485076" y="0"/>
                  </a:lnTo>
                </a:path>
              </a:pathLst>
            </a:custGeom>
            <a:ln w="17246" cap="flat">
              <a:solidFill>
                <a:srgbClr val="EBEBEB">
                  <a:alpha val="100000"/>
                </a:srgbClr>
              </a:solidFill>
              <a:prstDash val="solid"/>
              <a:round/>
            </a:ln>
          </p:spPr>
          <p:txBody>
            <a:bodyPr/>
            <a:lstStyle/>
            <a:p/>
          </p:txBody>
        </p:sp>
        <p:sp>
          <p:nvSpPr>
            <p:cNvPr id="14" name="pl14"/>
            <p:cNvSpPr/>
            <p:nvPr/>
          </p:nvSpPr>
          <p:spPr>
            <a:xfrm>
              <a:off x="1113155" y="3037506"/>
              <a:ext cx="7485076" cy="0"/>
            </a:xfrm>
            <a:custGeom>
              <a:avLst/>
              <a:pathLst>
                <a:path w="7485076" h="0">
                  <a:moveTo>
                    <a:pt x="0" y="0"/>
                  </a:moveTo>
                  <a:lnTo>
                    <a:pt x="7485076" y="0"/>
                  </a:lnTo>
                  <a:lnTo>
                    <a:pt x="7485076" y="0"/>
                  </a:lnTo>
                </a:path>
              </a:pathLst>
            </a:custGeom>
            <a:ln w="17246" cap="flat">
              <a:solidFill>
                <a:srgbClr val="EBEBEB">
                  <a:alpha val="100000"/>
                </a:srgbClr>
              </a:solidFill>
              <a:prstDash val="solid"/>
              <a:round/>
            </a:ln>
          </p:spPr>
          <p:txBody>
            <a:bodyPr/>
            <a:lstStyle/>
            <a:p/>
          </p:txBody>
        </p:sp>
        <p:sp>
          <p:nvSpPr>
            <p:cNvPr id="15" name="pl15"/>
            <p:cNvSpPr/>
            <p:nvPr/>
          </p:nvSpPr>
          <p:spPr>
            <a:xfrm>
              <a:off x="2451396" y="2782896"/>
              <a:ext cx="0" cy="2830414"/>
            </a:xfrm>
            <a:custGeom>
              <a:avLst/>
              <a:pathLst>
                <a:path w="0" h="2830414">
                  <a:moveTo>
                    <a:pt x="0" y="2830414"/>
                  </a:moveTo>
                  <a:lnTo>
                    <a:pt x="0" y="0"/>
                  </a:lnTo>
                  <a:lnTo>
                    <a:pt x="0" y="0"/>
                  </a:lnTo>
                </a:path>
              </a:pathLst>
            </a:custGeom>
            <a:ln w="17246" cap="flat">
              <a:solidFill>
                <a:srgbClr val="EBEBEB">
                  <a:alpha val="100000"/>
                </a:srgbClr>
              </a:solidFill>
              <a:prstDash val="solid"/>
              <a:round/>
            </a:ln>
          </p:spPr>
          <p:txBody>
            <a:bodyPr/>
            <a:lstStyle/>
            <a:p/>
          </p:txBody>
        </p:sp>
        <p:sp>
          <p:nvSpPr>
            <p:cNvPr id="16" name="pl16"/>
            <p:cNvSpPr/>
            <p:nvPr/>
          </p:nvSpPr>
          <p:spPr>
            <a:xfrm>
              <a:off x="4265960" y="2782896"/>
              <a:ext cx="0" cy="2830414"/>
            </a:xfrm>
            <a:custGeom>
              <a:avLst/>
              <a:pathLst>
                <a:path w="0" h="2830414">
                  <a:moveTo>
                    <a:pt x="0" y="2830414"/>
                  </a:moveTo>
                  <a:lnTo>
                    <a:pt x="0" y="0"/>
                  </a:lnTo>
                  <a:lnTo>
                    <a:pt x="0" y="0"/>
                  </a:lnTo>
                </a:path>
              </a:pathLst>
            </a:custGeom>
            <a:ln w="17246" cap="flat">
              <a:solidFill>
                <a:srgbClr val="EBEBEB">
                  <a:alpha val="100000"/>
                </a:srgbClr>
              </a:solidFill>
              <a:prstDash val="solid"/>
              <a:round/>
            </a:ln>
          </p:spPr>
          <p:txBody>
            <a:bodyPr/>
            <a:lstStyle/>
            <a:p/>
          </p:txBody>
        </p:sp>
        <p:sp>
          <p:nvSpPr>
            <p:cNvPr id="17" name="pl17"/>
            <p:cNvSpPr/>
            <p:nvPr/>
          </p:nvSpPr>
          <p:spPr>
            <a:xfrm>
              <a:off x="6080524" y="2782896"/>
              <a:ext cx="0" cy="2830414"/>
            </a:xfrm>
            <a:custGeom>
              <a:avLst/>
              <a:pathLst>
                <a:path w="0" h="2830414">
                  <a:moveTo>
                    <a:pt x="0" y="2830414"/>
                  </a:moveTo>
                  <a:lnTo>
                    <a:pt x="0" y="0"/>
                  </a:lnTo>
                  <a:lnTo>
                    <a:pt x="0" y="0"/>
                  </a:lnTo>
                </a:path>
              </a:pathLst>
            </a:custGeom>
            <a:ln w="17246" cap="flat">
              <a:solidFill>
                <a:srgbClr val="EBEBEB">
                  <a:alpha val="100000"/>
                </a:srgbClr>
              </a:solidFill>
              <a:prstDash val="solid"/>
              <a:round/>
            </a:ln>
          </p:spPr>
          <p:txBody>
            <a:bodyPr/>
            <a:lstStyle/>
            <a:p/>
          </p:txBody>
        </p:sp>
        <p:sp>
          <p:nvSpPr>
            <p:cNvPr id="18" name="pl18"/>
            <p:cNvSpPr/>
            <p:nvPr/>
          </p:nvSpPr>
          <p:spPr>
            <a:xfrm>
              <a:off x="7895088" y="2782896"/>
              <a:ext cx="0" cy="2830414"/>
            </a:xfrm>
            <a:custGeom>
              <a:avLst/>
              <a:pathLst>
                <a:path w="0" h="2830414">
                  <a:moveTo>
                    <a:pt x="0" y="2830414"/>
                  </a:moveTo>
                  <a:lnTo>
                    <a:pt x="0" y="0"/>
                  </a:lnTo>
                  <a:lnTo>
                    <a:pt x="0" y="0"/>
                  </a:lnTo>
                </a:path>
              </a:pathLst>
            </a:custGeom>
            <a:ln w="17246" cap="flat">
              <a:solidFill>
                <a:srgbClr val="EBEBEB">
                  <a:alpha val="100000"/>
                </a:srgbClr>
              </a:solidFill>
              <a:prstDash val="solid"/>
              <a:round/>
            </a:ln>
          </p:spPr>
          <p:txBody>
            <a:bodyPr/>
            <a:lstStyle/>
            <a:p/>
          </p:txBody>
        </p:sp>
        <p:sp>
          <p:nvSpPr>
            <p:cNvPr id="19" name="pl19"/>
            <p:cNvSpPr/>
            <p:nvPr/>
          </p:nvSpPr>
          <p:spPr>
            <a:xfrm>
              <a:off x="1453386" y="3618740"/>
              <a:ext cx="6804615" cy="1755486"/>
            </a:xfrm>
            <a:custGeom>
              <a:avLst/>
              <a:pathLst>
                <a:path w="6804615" h="1755486">
                  <a:moveTo>
                    <a:pt x="0" y="1755486"/>
                  </a:moveTo>
                  <a:lnTo>
                    <a:pt x="181456" y="1755486"/>
                  </a:lnTo>
                  <a:lnTo>
                    <a:pt x="181456" y="1338423"/>
                  </a:lnTo>
                  <a:lnTo>
                    <a:pt x="272184" y="1338423"/>
                  </a:lnTo>
                  <a:lnTo>
                    <a:pt x="272184" y="1211417"/>
                  </a:lnTo>
                  <a:lnTo>
                    <a:pt x="362912" y="1211417"/>
                  </a:lnTo>
                  <a:lnTo>
                    <a:pt x="362912" y="1085394"/>
                  </a:lnTo>
                  <a:lnTo>
                    <a:pt x="1451651" y="1085394"/>
                  </a:lnTo>
                  <a:lnTo>
                    <a:pt x="1451651" y="962817"/>
                  </a:lnTo>
                  <a:lnTo>
                    <a:pt x="1905292" y="962817"/>
                  </a:lnTo>
                  <a:lnTo>
                    <a:pt x="1905292" y="839285"/>
                  </a:lnTo>
                  <a:lnTo>
                    <a:pt x="2177476" y="839285"/>
                  </a:lnTo>
                  <a:lnTo>
                    <a:pt x="2177476" y="716823"/>
                  </a:lnTo>
                  <a:lnTo>
                    <a:pt x="2994030" y="716823"/>
                  </a:lnTo>
                  <a:lnTo>
                    <a:pt x="2994030" y="467396"/>
                  </a:lnTo>
                  <a:lnTo>
                    <a:pt x="3266215" y="467396"/>
                  </a:lnTo>
                  <a:lnTo>
                    <a:pt x="3266215" y="346261"/>
                  </a:lnTo>
                  <a:lnTo>
                    <a:pt x="6169517" y="346261"/>
                  </a:lnTo>
                  <a:lnTo>
                    <a:pt x="6169517" y="228372"/>
                  </a:lnTo>
                  <a:lnTo>
                    <a:pt x="6441702" y="228372"/>
                  </a:lnTo>
                  <a:lnTo>
                    <a:pt x="6441702" y="113455"/>
                  </a:lnTo>
                  <a:lnTo>
                    <a:pt x="6804615" y="113455"/>
                  </a:lnTo>
                  <a:lnTo>
                    <a:pt x="6804615" y="0"/>
                  </a:lnTo>
                </a:path>
              </a:pathLst>
            </a:custGeom>
            <a:ln w="27101" cap="flat">
              <a:solidFill>
                <a:srgbClr val="1F78B4">
                  <a:alpha val="100000"/>
                </a:srgbClr>
              </a:solidFill>
              <a:prstDash val="solid"/>
              <a:round/>
            </a:ln>
          </p:spPr>
          <p:txBody>
            <a:bodyPr/>
            <a:lstStyle/>
            <a:p/>
          </p:txBody>
        </p:sp>
        <p:sp>
          <p:nvSpPr>
            <p:cNvPr id="20" name="pl20"/>
            <p:cNvSpPr/>
            <p:nvPr/>
          </p:nvSpPr>
          <p:spPr>
            <a:xfrm>
              <a:off x="1453386" y="3034080"/>
              <a:ext cx="6804615" cy="2293853"/>
            </a:xfrm>
            <a:custGeom>
              <a:avLst/>
              <a:pathLst>
                <a:path w="6804615" h="2293853">
                  <a:moveTo>
                    <a:pt x="0" y="2293853"/>
                  </a:moveTo>
                  <a:lnTo>
                    <a:pt x="181456" y="2293853"/>
                  </a:lnTo>
                  <a:lnTo>
                    <a:pt x="181456" y="1720746"/>
                  </a:lnTo>
                  <a:lnTo>
                    <a:pt x="272184" y="1720746"/>
                  </a:lnTo>
                  <a:lnTo>
                    <a:pt x="272184" y="1550981"/>
                  </a:lnTo>
                  <a:lnTo>
                    <a:pt x="362912" y="1550981"/>
                  </a:lnTo>
                  <a:lnTo>
                    <a:pt x="362912" y="1384280"/>
                  </a:lnTo>
                  <a:lnTo>
                    <a:pt x="1451651" y="1384280"/>
                  </a:lnTo>
                  <a:lnTo>
                    <a:pt x="1451651" y="1223625"/>
                  </a:lnTo>
                  <a:lnTo>
                    <a:pt x="1905292" y="1223625"/>
                  </a:lnTo>
                  <a:lnTo>
                    <a:pt x="1905292" y="1063047"/>
                  </a:lnTo>
                  <a:lnTo>
                    <a:pt x="2177476" y="1063047"/>
                  </a:lnTo>
                  <a:lnTo>
                    <a:pt x="2177476" y="905054"/>
                  </a:lnTo>
                  <a:lnTo>
                    <a:pt x="2994030" y="905054"/>
                  </a:lnTo>
                  <a:lnTo>
                    <a:pt x="2994030" y="586542"/>
                  </a:lnTo>
                  <a:lnTo>
                    <a:pt x="3266215" y="586542"/>
                  </a:lnTo>
                  <a:lnTo>
                    <a:pt x="3266215" y="433304"/>
                  </a:lnTo>
                  <a:lnTo>
                    <a:pt x="6169517" y="433304"/>
                  </a:lnTo>
                  <a:lnTo>
                    <a:pt x="6169517" y="285017"/>
                  </a:lnTo>
                  <a:lnTo>
                    <a:pt x="6441702" y="285017"/>
                  </a:lnTo>
                  <a:lnTo>
                    <a:pt x="6441702" y="141235"/>
                  </a:lnTo>
                  <a:lnTo>
                    <a:pt x="6804615" y="141235"/>
                  </a:lnTo>
                  <a:lnTo>
                    <a:pt x="6804615" y="0"/>
                  </a:lnTo>
                </a:path>
              </a:pathLst>
            </a:custGeom>
            <a:ln w="27101" cap="flat">
              <a:solidFill>
                <a:srgbClr val="E31A1C">
                  <a:alpha val="100000"/>
                </a:srgbClr>
              </a:solidFill>
              <a:prstDash val="solid"/>
              <a:round/>
            </a:ln>
          </p:spPr>
          <p:txBody>
            <a:bodyPr/>
            <a:lstStyle/>
            <a:p/>
          </p:txBody>
        </p:sp>
        <p:sp>
          <p:nvSpPr>
            <p:cNvPr id="21" name="tx21"/>
            <p:cNvSpPr/>
            <p:nvPr/>
          </p:nvSpPr>
          <p:spPr>
            <a:xfrm>
              <a:off x="756929" y="5433678"/>
              <a:ext cx="276514" cy="101955"/>
            </a:xfrm>
            <a:prstGeom prst="rect">
              <a:avLst/>
            </a:prstGeom>
            <a:noFill/>
          </p:spPr>
          <p:txBody>
            <a:bodyPr lIns="0" rIns="0" tIns="0" bIns="0" anchorCtr="1" anchor="ctr" wrap="none"/>
            <a:lstStyle/>
            <a:p>
              <a:pPr algn="l" marL="0" marR="0" indent="0">
                <a:lnSpc>
                  <a:spcPts val="1120"/>
                </a:lnSpc>
                <a:spcBef>
                  <a:spcPts val="0"/>
                </a:spcBef>
                <a:spcAft>
                  <a:spcPts val="0"/>
                </a:spcAft>
              </a:pPr>
              <a:r>
                <a:rPr sz="1120">
                  <a:solidFill>
                    <a:srgbClr val="4D4D4D">
                      <a:alpha val="100000"/>
                    </a:srgbClr>
                  </a:solidFill>
                  <a:latin typeface="Helvetica"/>
                  <a:cs typeface="Helvetica"/>
                </a:rPr>
                <a:t>0.00</a:t>
              </a:r>
            </a:p>
          </p:txBody>
        </p:sp>
        <p:sp>
          <p:nvSpPr>
            <p:cNvPr id="22" name="tx22"/>
            <p:cNvSpPr/>
            <p:nvPr/>
          </p:nvSpPr>
          <p:spPr>
            <a:xfrm>
              <a:off x="756929" y="4617961"/>
              <a:ext cx="276514" cy="101955"/>
            </a:xfrm>
            <a:prstGeom prst="rect">
              <a:avLst/>
            </a:prstGeom>
            <a:noFill/>
          </p:spPr>
          <p:txBody>
            <a:bodyPr lIns="0" rIns="0" tIns="0" bIns="0" anchorCtr="1" anchor="ctr" wrap="none"/>
            <a:lstStyle/>
            <a:p>
              <a:pPr algn="l" marL="0" marR="0" indent="0">
                <a:lnSpc>
                  <a:spcPts val="1120"/>
                </a:lnSpc>
                <a:spcBef>
                  <a:spcPts val="0"/>
                </a:spcBef>
                <a:spcAft>
                  <a:spcPts val="0"/>
                </a:spcAft>
              </a:pPr>
              <a:r>
                <a:rPr sz="1120">
                  <a:solidFill>
                    <a:srgbClr val="4D4D4D">
                      <a:alpha val="100000"/>
                    </a:srgbClr>
                  </a:solidFill>
                  <a:latin typeface="Helvetica"/>
                  <a:cs typeface="Helvetica"/>
                </a:rPr>
                <a:t>0.05</a:t>
              </a:r>
            </a:p>
          </p:txBody>
        </p:sp>
        <p:sp>
          <p:nvSpPr>
            <p:cNvPr id="23" name="tx23"/>
            <p:cNvSpPr/>
            <p:nvPr/>
          </p:nvSpPr>
          <p:spPr>
            <a:xfrm>
              <a:off x="756929" y="3802245"/>
              <a:ext cx="276514" cy="101955"/>
            </a:xfrm>
            <a:prstGeom prst="rect">
              <a:avLst/>
            </a:prstGeom>
            <a:noFill/>
          </p:spPr>
          <p:txBody>
            <a:bodyPr lIns="0" rIns="0" tIns="0" bIns="0" anchorCtr="1" anchor="ctr" wrap="none"/>
            <a:lstStyle/>
            <a:p>
              <a:pPr algn="l" marL="0" marR="0" indent="0">
                <a:lnSpc>
                  <a:spcPts val="1120"/>
                </a:lnSpc>
                <a:spcBef>
                  <a:spcPts val="0"/>
                </a:spcBef>
                <a:spcAft>
                  <a:spcPts val="0"/>
                </a:spcAft>
              </a:pPr>
              <a:r>
                <a:rPr sz="1120">
                  <a:solidFill>
                    <a:srgbClr val="4D4D4D">
                      <a:alpha val="100000"/>
                    </a:srgbClr>
                  </a:solidFill>
                  <a:latin typeface="Helvetica"/>
                  <a:cs typeface="Helvetica"/>
                </a:rPr>
                <a:t>0.10</a:t>
              </a:r>
            </a:p>
          </p:txBody>
        </p:sp>
        <p:sp>
          <p:nvSpPr>
            <p:cNvPr id="24" name="tx24"/>
            <p:cNvSpPr/>
            <p:nvPr/>
          </p:nvSpPr>
          <p:spPr>
            <a:xfrm>
              <a:off x="756929" y="2986529"/>
              <a:ext cx="276514" cy="101955"/>
            </a:xfrm>
            <a:prstGeom prst="rect">
              <a:avLst/>
            </a:prstGeom>
            <a:noFill/>
          </p:spPr>
          <p:txBody>
            <a:bodyPr lIns="0" rIns="0" tIns="0" bIns="0" anchorCtr="1" anchor="ctr" wrap="none"/>
            <a:lstStyle/>
            <a:p>
              <a:pPr algn="l" marL="0" marR="0" indent="0">
                <a:lnSpc>
                  <a:spcPts val="1120"/>
                </a:lnSpc>
                <a:spcBef>
                  <a:spcPts val="0"/>
                </a:spcBef>
                <a:spcAft>
                  <a:spcPts val="0"/>
                </a:spcAft>
              </a:pPr>
              <a:r>
                <a:rPr sz="1120">
                  <a:solidFill>
                    <a:srgbClr val="4D4D4D">
                      <a:alpha val="100000"/>
                    </a:srgbClr>
                  </a:solidFill>
                  <a:latin typeface="Helvetica"/>
                  <a:cs typeface="Helvetica"/>
                </a:rPr>
                <a:t>0.15</a:t>
              </a:r>
            </a:p>
          </p:txBody>
        </p:sp>
        <p:sp>
          <p:nvSpPr>
            <p:cNvPr id="25" name="tx25"/>
            <p:cNvSpPr/>
            <p:nvPr/>
          </p:nvSpPr>
          <p:spPr>
            <a:xfrm>
              <a:off x="2372392" y="5693022"/>
              <a:ext cx="158008" cy="101955"/>
            </a:xfrm>
            <a:prstGeom prst="rect">
              <a:avLst/>
            </a:prstGeom>
            <a:noFill/>
          </p:spPr>
          <p:txBody>
            <a:bodyPr lIns="0" rIns="0" tIns="0" bIns="0" anchorCtr="1" anchor="ctr" wrap="none"/>
            <a:lstStyle/>
            <a:p>
              <a:pPr algn="l" marL="0" marR="0" indent="0">
                <a:lnSpc>
                  <a:spcPts val="1120"/>
                </a:lnSpc>
                <a:spcBef>
                  <a:spcPts val="0"/>
                </a:spcBef>
                <a:spcAft>
                  <a:spcPts val="0"/>
                </a:spcAft>
              </a:pPr>
              <a:r>
                <a:rPr sz="1120">
                  <a:solidFill>
                    <a:srgbClr val="4D4D4D">
                      <a:alpha val="100000"/>
                    </a:srgbClr>
                  </a:solidFill>
                  <a:latin typeface="Helvetica"/>
                  <a:cs typeface="Helvetica"/>
                </a:rPr>
                <a:t>20</a:t>
              </a:r>
            </a:p>
          </p:txBody>
        </p:sp>
        <p:sp>
          <p:nvSpPr>
            <p:cNvPr id="26" name="tx26"/>
            <p:cNvSpPr/>
            <p:nvPr/>
          </p:nvSpPr>
          <p:spPr>
            <a:xfrm>
              <a:off x="4186956" y="5693022"/>
              <a:ext cx="158008" cy="101955"/>
            </a:xfrm>
            <a:prstGeom prst="rect">
              <a:avLst/>
            </a:prstGeom>
            <a:noFill/>
          </p:spPr>
          <p:txBody>
            <a:bodyPr lIns="0" rIns="0" tIns="0" bIns="0" anchorCtr="1" anchor="ctr" wrap="none"/>
            <a:lstStyle/>
            <a:p>
              <a:pPr algn="l" marL="0" marR="0" indent="0">
                <a:lnSpc>
                  <a:spcPts val="1120"/>
                </a:lnSpc>
                <a:spcBef>
                  <a:spcPts val="0"/>
                </a:spcBef>
                <a:spcAft>
                  <a:spcPts val="0"/>
                </a:spcAft>
              </a:pPr>
              <a:r>
                <a:rPr sz="1120">
                  <a:solidFill>
                    <a:srgbClr val="4D4D4D">
                      <a:alpha val="100000"/>
                    </a:srgbClr>
                  </a:solidFill>
                  <a:latin typeface="Helvetica"/>
                  <a:cs typeface="Helvetica"/>
                </a:rPr>
                <a:t>40</a:t>
              </a:r>
            </a:p>
          </p:txBody>
        </p:sp>
        <p:sp>
          <p:nvSpPr>
            <p:cNvPr id="27" name="tx27"/>
            <p:cNvSpPr/>
            <p:nvPr/>
          </p:nvSpPr>
          <p:spPr>
            <a:xfrm>
              <a:off x="6001520" y="5693022"/>
              <a:ext cx="158008" cy="101955"/>
            </a:xfrm>
            <a:prstGeom prst="rect">
              <a:avLst/>
            </a:prstGeom>
            <a:noFill/>
          </p:spPr>
          <p:txBody>
            <a:bodyPr lIns="0" rIns="0" tIns="0" bIns="0" anchorCtr="1" anchor="ctr" wrap="none"/>
            <a:lstStyle/>
            <a:p>
              <a:pPr algn="l" marL="0" marR="0" indent="0">
                <a:lnSpc>
                  <a:spcPts val="1120"/>
                </a:lnSpc>
                <a:spcBef>
                  <a:spcPts val="0"/>
                </a:spcBef>
                <a:spcAft>
                  <a:spcPts val="0"/>
                </a:spcAft>
              </a:pPr>
              <a:r>
                <a:rPr sz="1120">
                  <a:solidFill>
                    <a:srgbClr val="4D4D4D">
                      <a:alpha val="100000"/>
                    </a:srgbClr>
                  </a:solidFill>
                  <a:latin typeface="Helvetica"/>
                  <a:cs typeface="Helvetica"/>
                </a:rPr>
                <a:t>60</a:t>
              </a:r>
            </a:p>
          </p:txBody>
        </p:sp>
        <p:sp>
          <p:nvSpPr>
            <p:cNvPr id="28" name="tx28"/>
            <p:cNvSpPr/>
            <p:nvPr/>
          </p:nvSpPr>
          <p:spPr>
            <a:xfrm>
              <a:off x="7816084" y="5693022"/>
              <a:ext cx="158008" cy="101955"/>
            </a:xfrm>
            <a:prstGeom prst="rect">
              <a:avLst/>
            </a:prstGeom>
            <a:noFill/>
          </p:spPr>
          <p:txBody>
            <a:bodyPr lIns="0" rIns="0" tIns="0" bIns="0" anchorCtr="1" anchor="ctr" wrap="none"/>
            <a:lstStyle/>
            <a:p>
              <a:pPr algn="l" marL="0" marR="0" indent="0">
                <a:lnSpc>
                  <a:spcPts val="1120"/>
                </a:lnSpc>
                <a:spcBef>
                  <a:spcPts val="0"/>
                </a:spcBef>
                <a:spcAft>
                  <a:spcPts val="0"/>
                </a:spcAft>
              </a:pPr>
              <a:r>
                <a:rPr sz="1120">
                  <a:solidFill>
                    <a:srgbClr val="4D4D4D">
                      <a:alpha val="100000"/>
                    </a:srgbClr>
                  </a:solidFill>
                  <a:latin typeface="Helvetica"/>
                  <a:cs typeface="Helvetica"/>
                </a:rPr>
                <a:t>80</a:t>
              </a:r>
            </a:p>
          </p:txBody>
        </p:sp>
        <p:sp>
          <p:nvSpPr>
            <p:cNvPr id="29" name="tx29"/>
            <p:cNvSpPr/>
            <p:nvPr/>
          </p:nvSpPr>
          <p:spPr>
            <a:xfrm>
              <a:off x="4094958" y="5870717"/>
              <a:ext cx="1521470" cy="127558"/>
            </a:xfrm>
            <a:prstGeom prst="rect">
              <a:avLst/>
            </a:prstGeom>
            <a:noFill/>
          </p:spPr>
          <p:txBody>
            <a:bodyPr lIns="0" rIns="0" tIns="0" bIns="0" anchorCtr="1" anchor="ctr" wrap="none"/>
            <a:lstStyle/>
            <a:p>
              <a:pPr algn="l" marL="0" marR="0" indent="0">
                <a:lnSpc>
                  <a:spcPts val="1400"/>
                </a:lnSpc>
                <a:spcBef>
                  <a:spcPts val="0"/>
                </a:spcBef>
                <a:spcAft>
                  <a:spcPts val="0"/>
                </a:spcAft>
              </a:pPr>
              <a:r>
                <a:rPr sz="1400">
                  <a:solidFill>
                    <a:srgbClr val="000000">
                      <a:alpha val="100000"/>
                    </a:srgbClr>
                  </a:solidFill>
                  <a:latin typeface="Helvetica"/>
                  <a:cs typeface="Helvetica"/>
                </a:rPr>
                <a:t>Days from baseline</a:t>
              </a:r>
            </a:p>
          </p:txBody>
        </p:sp>
        <p:sp>
          <p:nvSpPr>
            <p:cNvPr id="30" name="tx30"/>
            <p:cNvSpPr/>
            <p:nvPr/>
          </p:nvSpPr>
          <p:spPr>
            <a:xfrm rot="-5400000">
              <a:off x="-235221" y="4134324"/>
              <a:ext cx="1689536" cy="127558"/>
            </a:xfrm>
            <a:prstGeom prst="rect">
              <a:avLst/>
            </a:prstGeom>
            <a:noFill/>
          </p:spPr>
          <p:txBody>
            <a:bodyPr lIns="0" rIns="0" tIns="0" bIns="0" anchorCtr="1" anchor="ctr" wrap="none"/>
            <a:lstStyle/>
            <a:p>
              <a:pPr algn="l" marL="0" marR="0" indent="0">
                <a:lnSpc>
                  <a:spcPts val="1400"/>
                </a:lnSpc>
                <a:spcBef>
                  <a:spcPts val="0"/>
                </a:spcBef>
                <a:spcAft>
                  <a:spcPts val="0"/>
                </a:spcAft>
              </a:pPr>
              <a:r>
                <a:rPr sz="1400">
                  <a:solidFill>
                    <a:srgbClr val="000000">
                      <a:alpha val="100000"/>
                    </a:srgbClr>
                  </a:solidFill>
                  <a:latin typeface="Helvetica"/>
                  <a:cs typeface="Helvetica"/>
                </a:rPr>
                <a:t>Cumulative incidence</a:t>
              </a:r>
            </a:p>
          </p:txBody>
        </p:sp>
        <p:sp>
          <p:nvSpPr>
            <p:cNvPr id="31" name="pl31"/>
            <p:cNvSpPr/>
            <p:nvPr/>
          </p:nvSpPr>
          <p:spPr>
            <a:xfrm>
              <a:off x="3362626" y="2407465"/>
              <a:ext cx="175564" cy="0"/>
            </a:xfrm>
            <a:custGeom>
              <a:avLst/>
              <a:pathLst>
                <a:path w="175564" h="0">
                  <a:moveTo>
                    <a:pt x="0" y="0"/>
                  </a:moveTo>
                  <a:lnTo>
                    <a:pt x="175564" y="0"/>
                  </a:lnTo>
                </a:path>
              </a:pathLst>
            </a:custGeom>
            <a:ln w="27101" cap="flat">
              <a:solidFill>
                <a:srgbClr val="1F78B4">
                  <a:alpha val="100000"/>
                </a:srgbClr>
              </a:solidFill>
              <a:prstDash val="solid"/>
              <a:round/>
            </a:ln>
          </p:spPr>
          <p:txBody>
            <a:bodyPr/>
            <a:lstStyle/>
            <a:p/>
          </p:txBody>
        </p:sp>
        <p:sp>
          <p:nvSpPr>
            <p:cNvPr id="32" name="pl32"/>
            <p:cNvSpPr/>
            <p:nvPr/>
          </p:nvSpPr>
          <p:spPr>
            <a:xfrm>
              <a:off x="4880455" y="2407465"/>
              <a:ext cx="175564" cy="0"/>
            </a:xfrm>
            <a:custGeom>
              <a:avLst/>
              <a:pathLst>
                <a:path w="175564" h="0">
                  <a:moveTo>
                    <a:pt x="0" y="0"/>
                  </a:moveTo>
                  <a:lnTo>
                    <a:pt x="175564" y="0"/>
                  </a:lnTo>
                </a:path>
              </a:pathLst>
            </a:custGeom>
            <a:ln w="27101" cap="flat">
              <a:solidFill>
                <a:srgbClr val="E31A1C">
                  <a:alpha val="100000"/>
                </a:srgbClr>
              </a:solidFill>
              <a:prstDash val="solid"/>
              <a:round/>
            </a:ln>
          </p:spPr>
          <p:txBody>
            <a:bodyPr/>
            <a:lstStyle/>
            <a:p/>
          </p:txBody>
        </p:sp>
        <p:sp>
          <p:nvSpPr>
            <p:cNvPr id="33" name="tx33"/>
            <p:cNvSpPr/>
            <p:nvPr/>
          </p:nvSpPr>
          <p:spPr>
            <a:xfrm>
              <a:off x="3648704" y="2356487"/>
              <a:ext cx="1121237" cy="101955"/>
            </a:xfrm>
            <a:prstGeom prst="rect">
              <a:avLst/>
            </a:prstGeom>
            <a:noFill/>
          </p:spPr>
          <p:txBody>
            <a:bodyPr lIns="0" rIns="0" tIns="0" bIns="0" anchorCtr="1" anchor="ctr" wrap="none"/>
            <a:lstStyle/>
            <a:p>
              <a:pPr algn="l" marL="0" marR="0" indent="0">
                <a:lnSpc>
                  <a:spcPts val="1120"/>
                </a:lnSpc>
                <a:spcBef>
                  <a:spcPts val="0"/>
                </a:spcBef>
                <a:spcAft>
                  <a:spcPts val="0"/>
                </a:spcAft>
              </a:pPr>
              <a:r>
                <a:rPr sz="1120">
                  <a:solidFill>
                    <a:srgbClr val="000000">
                      <a:alpha val="100000"/>
                    </a:srgbClr>
                  </a:solidFill>
                  <a:latin typeface="Helvetica"/>
                  <a:cs typeface="Helvetica"/>
                </a:rPr>
                <a:t>Discrep &lt; +25 mg</a:t>
              </a:r>
            </a:p>
          </p:txBody>
        </p:sp>
        <p:sp>
          <p:nvSpPr>
            <p:cNvPr id="34" name="tx34"/>
            <p:cNvSpPr/>
            <p:nvPr/>
          </p:nvSpPr>
          <p:spPr>
            <a:xfrm>
              <a:off x="5166533" y="2356487"/>
              <a:ext cx="1204173" cy="101955"/>
            </a:xfrm>
            <a:prstGeom prst="rect">
              <a:avLst/>
            </a:prstGeom>
            <a:noFill/>
          </p:spPr>
          <p:txBody>
            <a:bodyPr lIns="0" rIns="0" tIns="0" bIns="0" anchorCtr="1" anchor="ctr" wrap="none"/>
            <a:lstStyle/>
            <a:p>
              <a:pPr algn="l" marL="0" marR="0" indent="0">
                <a:lnSpc>
                  <a:spcPts val="1120"/>
                </a:lnSpc>
                <a:spcBef>
                  <a:spcPts val="0"/>
                </a:spcBef>
                <a:spcAft>
                  <a:spcPts val="0"/>
                </a:spcAft>
              </a:pPr>
              <a:r>
                <a:rPr sz="1120">
                  <a:solidFill>
                    <a:srgbClr val="000000">
                      <a:alpha val="100000"/>
                    </a:srgbClr>
                  </a:solidFill>
                  <a:latin typeface="Helvetica"/>
                  <a:cs typeface="Helvetica"/>
                </a:rPr>
                <a:t>Discrep &gt;= +25 mg</a:t>
              </a:r>
            </a:p>
          </p:txBody>
        </p:sp>
        <p:sp>
          <p:nvSpPr>
            <p:cNvPr id="35" name="tx35"/>
            <p:cNvSpPr/>
            <p:nvPr/>
          </p:nvSpPr>
          <p:spPr>
            <a:xfrm>
              <a:off x="1113155" y="1977589"/>
              <a:ext cx="4697455" cy="109362"/>
            </a:xfrm>
            <a:prstGeom prst="rect">
              <a:avLst/>
            </a:prstGeom>
            <a:noFill/>
          </p:spPr>
          <p:txBody>
            <a:bodyPr lIns="0" rIns="0" tIns="0" bIns="0" anchorCtr="1" anchor="ctr" wrap="none"/>
            <a:lstStyle/>
            <a:p>
              <a:pPr algn="l" marL="0" marR="0" indent="0">
                <a:lnSpc>
                  <a:spcPts val="1200"/>
                </a:lnSpc>
                <a:spcBef>
                  <a:spcPts val="0"/>
                </a:spcBef>
                <a:spcAft>
                  <a:spcPts val="0"/>
                </a:spcAft>
              </a:pPr>
              <a:r>
                <a:rPr sz="1200">
                  <a:solidFill>
                    <a:srgbClr val="404040">
                      <a:alpha val="100000"/>
                    </a:srgbClr>
                  </a:solidFill>
                  <a:latin typeface="Helvetica"/>
                  <a:cs typeface="Helvetica"/>
                </a:rPr>
                <a:t>Discrep &gt;= +25 vs &lt;+25: subHR = 1.43 (95% CI 0.50-4.13), p = 0.508</a:t>
              </a:r>
            </a:p>
          </p:txBody>
        </p:sp>
        <p:sp>
          <p:nvSpPr>
            <p:cNvPr id="36" name="tx36"/>
            <p:cNvSpPr/>
            <p:nvPr/>
          </p:nvSpPr>
          <p:spPr>
            <a:xfrm>
              <a:off x="1113155" y="1688767"/>
              <a:ext cx="2299716" cy="153070"/>
            </a:xfrm>
            <a:prstGeom prst="rect">
              <a:avLst/>
            </a:prstGeom>
            <a:noFill/>
          </p:spPr>
          <p:txBody>
            <a:bodyPr lIns="0" rIns="0" tIns="0" bIns="0" anchorCtr="1" anchor="ctr" wrap="none"/>
            <a:lstStyle/>
            <a:p>
              <a:pPr algn="l" marL="0" marR="0" indent="0">
                <a:lnSpc>
                  <a:spcPts val="1680"/>
                </a:lnSpc>
                <a:spcBef>
                  <a:spcPts val="0"/>
                </a:spcBef>
                <a:spcAft>
                  <a:spcPts val="0"/>
                </a:spcAft>
              </a:pPr>
              <a:r>
                <a:rPr sz="1680">
                  <a:solidFill>
                    <a:srgbClr val="000000">
                      <a:alpha val="100000"/>
                    </a:srgbClr>
                  </a:solidFill>
                  <a:latin typeface="Helvetica"/>
                  <a:cs typeface="Helvetica"/>
                </a:rPr>
                <a:t>Composite Grade 3 AEs</a:t>
              </a:r>
            </a:p>
          </p:txBody>
        </p:sp>
      </p:grpSp>
    </p:spTree>
  </p:cSld>
  <p:clrMapOvr>
    <a:masterClrMapping/>
  </p:clrMapOvr>
</p:sld>
</file>

<file path=ppt/tags/tag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AMO_UNIQUEIDENTIFIER" val="Empty"/>
</p:tagLst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Macintosh PowerPoint</Application>
  <PresentationFormat>Présentation à l'écran (4:3)</PresentationFormat>
  <Paragraphs>0</Paragraphs>
  <Slides>0</Slides>
  <Notes>0</Notes>
  <HiddenSlides>0</HiddenSlides>
  <MMClips>0</MMClips>
  <ScaleCrop>false</ScaleCrop>
  <HeadingPairs>
    <vt:vector size="4" baseType="variant">
      <vt:variant>
        <vt:lpstr>Thème</vt:lpstr>
      </vt:variant>
      <vt:variant>
        <vt:i4>1</vt:i4>
      </vt:variant>
      <vt:variant>
        <vt:lpstr>Titres des diapositives</vt:lpstr>
      </vt:variant>
      <vt:variant>
        <vt:i4>0</vt:i4>
      </vt:variant>
    </vt:vector>
  </HeadingPairs>
  <TitlesOfParts>
    <vt:vector size="1" baseType="lpstr">
      <vt:lpstr>Office Theme</vt:lpstr>
    </vt:vector>
  </TitlesOfParts>
  <Manager/>
  <Company/>
  <LinksUpToDate>false</LinksUpToDate>
  <SharedDoc>false</SharedDoc>
  <HyperlinkBase/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mitype="http://purl.org/dc/dcmitype/" xmlns:dcterms="http://purl.org/dc/terms/" xmlns:xsi="http://www.w3.org/2001/XMLSchema-instance">
  <dc:title/>
  <dc:subject/>
  <dc:creator/>
  <cp:keywords/>
  <dc:description/>
  <cp:lastModifiedBy>to909</cp:lastModifiedBy>
  <cp:revision>3</cp:revision>
  <dcterms:created xsi:type="dcterms:W3CDTF">2017-02-13T16:18:36Z</dcterms:created>
  <dcterms:modified xsi:type="dcterms:W3CDTF">2026-09-14T15:05:09Z</dcterms:modified>
  <cp:category/>
</cp:coreProperties>
</file>