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gif" ContentType="image/gif"/>
  <Default Extension="png" ContentType="image/png"/>
  <Default Extension="svg" ContentType="image/svg+xml"/>
  <Default Extension="bmp" ContentType="image/bmp"/>
  <Default Extension="emf" ContentType="image/x-emf"/>
  <Default Extension="wmf" ContentType="image/x-wmf"/>
  <Default Extension="tiff" ContentType="image/tiff"/>
  <Default Extension="jpg" ContentType="application/octet-stream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</Types>
</file>

<file path=_rels/.rels><?xml version="1.0" encoding="UTF-8" standalone="yes"?>

<Relationships  xmlns="http://schemas.openxmlformats.org/package/2006/relationships">
<Relationship Id="rId3" Type="http://schemas.openxmlformats.org/package/2006/relationships/metadata/core-properties" Target="docProps/core.xml"/>
<Relationship Id="rId4" Type="http://schemas.openxmlformats.org/officeDocument/2006/relationships/extended-properties" Target="docProps/app.xml"/>
<Relationship Id="rId1" Type="http://schemas.openxmlformats.org/officeDocument/2006/relationships/officeDocument" Target="ppt/presentation.xml"/>
<Relationship Id="rId2" Type="http://schemas.openxmlformats.org/package/2006/relationships/metadata/thumbnail" Target="docProps/thumbnail.jpeg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8"/>
  </p:sldIdLst>
  <p:sldSz cx="9144000" cy="6858000" type="screen4x3"/>
  <p:notesSz cx="6858000" cy="9144000"/>
  <p:custDataLst>
    <p:tags r:id="rId3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92" d="100"/>
          <a:sy n="92" d="100"/>
        </p:scale>
        <p:origin x="-1376" y="-1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
<Relationships  xmlns="http://schemas.openxmlformats.org/package/2006/relationships">
<Relationship Id="rId3" Type="http://schemas.openxmlformats.org/officeDocument/2006/relationships/tags" Target="tags/tag1.xml"/>
<Relationship Id="rId4" Type="http://schemas.openxmlformats.org/officeDocument/2006/relationships/presProps" Target="presProps.xml"/>
<Relationship Id="rId5" Type="http://schemas.openxmlformats.org/officeDocument/2006/relationships/viewProps" Target="viewProps.xml"/>
<Relationship Id="rId6" Type="http://schemas.openxmlformats.org/officeDocument/2006/relationships/theme" Target="theme/theme1.xml"/>
<Relationship Id="rId7" Type="http://schemas.openxmlformats.org/officeDocument/2006/relationships/tableStyles" Target="tableStyles.xml"/>
<Relationship Id="rId1" Type="http://schemas.openxmlformats.org/officeDocument/2006/relationships/slideMaster" Target="slideMasters/slideMaster1.xml"/>
<Relationship Id="rId2" Type="http://schemas.openxmlformats.org/officeDocument/2006/relationships/printerSettings" Target="printerSettings/printerSettings1.bin"/>
<Relationship Id="rId8" Type="http://schemas.openxmlformats.org/officeDocument/2006/relationships/slide" Target="slides/slide1.xml"/>
</Relationships>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48811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76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31545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83922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203491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58079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9960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744CE3-0875-4B69-89C0-6F72D8139561}" type="datetimeFigureOut">
              <a:rPr lang="en-GB" smtClean="0"/>
              <a:t>26/05/17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ADB20D-508E-4C6D-A9E4-257D5607B0F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8236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
<Relationships  xmlns="http://schemas.openxmlformats.org/package/2006/relationships">
<Relationship Id="rId1" Type="http://schemas.openxmlformats.org/officeDocument/2006/relationships/slideLayout" Target="../slideLayouts/slideLayout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 xmlns:pic="http://schemas.openxmlformats.org/drawingml/2006/picture">
        <p:nvGrpSpPr>
          <p:cNvPr id="2" name="Content Placeholder 2"/>
          <p:cNvGrpSpPr/>
          <p:nvPr/>
        </p:nvGrpSpPr>
        <p:grpSpPr>
          <a:xfrm>
            <a:off x="457200" y="1600200"/>
            <a:ext cx="8229600" cy="4525963"/>
            <a:chOff x="457200" y="1600200"/>
            <a:chExt cx="8229600" cy="4525963"/>
          </a:xfrm>
        </p:grpSpPr>
        <p:sp>
          <p:nvSpPr>
            <p:cNvPr id="3" name="rc3"/>
            <p:cNvSpPr/>
            <p:nvPr/>
          </p:nvSpPr>
          <p:spPr>
            <a:xfrm>
              <a:off x="457200" y="1600200"/>
              <a:ext cx="8229600" cy="4525962"/>
            </a:xfrm>
            <a:prstGeom prst="rect">
              <a:avLst/>
            </a:prstGeom>
            <a:solidFill>
              <a:srgbClr val="FFFFFF">
                <a:alpha val="100000"/>
              </a:srgbClr>
            </a:solidFill>
            <a:ln w="9525" cap="rnd">
              <a:solidFill>
                <a:srgbClr val="FFFFFF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4" name="pl4"/>
            <p:cNvSpPr/>
            <p:nvPr/>
          </p:nvSpPr>
          <p:spPr>
            <a:xfrm>
              <a:off x="1192159" y="5179460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5" name="pl5"/>
            <p:cNvSpPr/>
            <p:nvPr/>
          </p:nvSpPr>
          <p:spPr>
            <a:xfrm>
              <a:off x="1192159" y="4569068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6" name="pl6"/>
            <p:cNvSpPr/>
            <p:nvPr/>
          </p:nvSpPr>
          <p:spPr>
            <a:xfrm>
              <a:off x="1192159" y="3958677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7" name="pl7"/>
            <p:cNvSpPr/>
            <p:nvPr/>
          </p:nvSpPr>
          <p:spPr>
            <a:xfrm>
              <a:off x="1192159" y="334828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8" name="pl8"/>
            <p:cNvSpPr/>
            <p:nvPr/>
          </p:nvSpPr>
          <p:spPr>
            <a:xfrm>
              <a:off x="2263989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9" name="pl9"/>
            <p:cNvSpPr/>
            <p:nvPr/>
          </p:nvSpPr>
          <p:spPr>
            <a:xfrm>
              <a:off x="419870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0" name="pl10"/>
            <p:cNvSpPr/>
            <p:nvPr/>
          </p:nvSpPr>
          <p:spPr>
            <a:xfrm>
              <a:off x="6133410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1" name="pl11"/>
            <p:cNvSpPr/>
            <p:nvPr/>
          </p:nvSpPr>
          <p:spPr>
            <a:xfrm>
              <a:off x="8068121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8623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2" name="pl12"/>
            <p:cNvSpPr/>
            <p:nvPr/>
          </p:nvSpPr>
          <p:spPr>
            <a:xfrm>
              <a:off x="1192159" y="5484655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3" name="pl13"/>
            <p:cNvSpPr/>
            <p:nvPr/>
          </p:nvSpPr>
          <p:spPr>
            <a:xfrm>
              <a:off x="1192159" y="4874264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4" name="pl14"/>
            <p:cNvSpPr/>
            <p:nvPr/>
          </p:nvSpPr>
          <p:spPr>
            <a:xfrm>
              <a:off x="1192159" y="4263873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5" name="pl15"/>
            <p:cNvSpPr/>
            <p:nvPr/>
          </p:nvSpPr>
          <p:spPr>
            <a:xfrm>
              <a:off x="1192159" y="3653481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6" name="pl16"/>
            <p:cNvSpPr/>
            <p:nvPr/>
          </p:nvSpPr>
          <p:spPr>
            <a:xfrm>
              <a:off x="1192159" y="3043090"/>
              <a:ext cx="7406072" cy="0"/>
            </a:xfrm>
            <a:custGeom>
              <a:avLst/>
              <a:pathLst>
                <a:path w="7406072" h="0">
                  <a:moveTo>
                    <a:pt x="0" y="0"/>
                  </a:moveTo>
                  <a:lnTo>
                    <a:pt x="7406072" y="0"/>
                  </a:lnTo>
                  <a:lnTo>
                    <a:pt x="7406072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7" name="pl17"/>
            <p:cNvSpPr/>
            <p:nvPr/>
          </p:nvSpPr>
          <p:spPr>
            <a:xfrm>
              <a:off x="1296633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8" name="pl18"/>
            <p:cNvSpPr/>
            <p:nvPr/>
          </p:nvSpPr>
          <p:spPr>
            <a:xfrm>
              <a:off x="3231344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19" name="pl19"/>
            <p:cNvSpPr/>
            <p:nvPr/>
          </p:nvSpPr>
          <p:spPr>
            <a:xfrm>
              <a:off x="5166055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0" name="pl20"/>
            <p:cNvSpPr/>
            <p:nvPr/>
          </p:nvSpPr>
          <p:spPr>
            <a:xfrm>
              <a:off x="7100766" y="2782896"/>
              <a:ext cx="0" cy="2830414"/>
            </a:xfrm>
            <a:custGeom>
              <a:avLst/>
              <a:pathLst>
                <a:path w="0" h="2830414">
                  <a:moveTo>
                    <a:pt x="0" y="2830414"/>
                  </a:move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ln w="17246" cap="flat">
              <a:solidFill>
                <a:srgbClr val="EBEBEB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1" name="pl21"/>
            <p:cNvSpPr/>
            <p:nvPr/>
          </p:nvSpPr>
          <p:spPr>
            <a:xfrm>
              <a:off x="1528799" y="3997522"/>
              <a:ext cx="6732793" cy="1342291"/>
            </a:xfrm>
            <a:custGeom>
              <a:avLst/>
              <a:pathLst>
                <a:path w="6732793" h="1342291">
                  <a:moveTo>
                    <a:pt x="0" y="1342291"/>
                  </a:moveTo>
                  <a:lnTo>
                    <a:pt x="696495" y="1342291"/>
                  </a:lnTo>
                  <a:lnTo>
                    <a:pt x="696495" y="1342291"/>
                  </a:lnTo>
                  <a:lnTo>
                    <a:pt x="928661" y="1342291"/>
                  </a:lnTo>
                  <a:lnTo>
                    <a:pt x="928661" y="1199358"/>
                  </a:lnTo>
                  <a:lnTo>
                    <a:pt x="1470380" y="1199358"/>
                  </a:lnTo>
                  <a:lnTo>
                    <a:pt x="1470380" y="1053494"/>
                  </a:lnTo>
                  <a:lnTo>
                    <a:pt x="1702545" y="1053494"/>
                  </a:lnTo>
                  <a:lnTo>
                    <a:pt x="1702545" y="904489"/>
                  </a:lnTo>
                  <a:lnTo>
                    <a:pt x="1934710" y="904489"/>
                  </a:lnTo>
                  <a:lnTo>
                    <a:pt x="1934710" y="757494"/>
                  </a:lnTo>
                  <a:lnTo>
                    <a:pt x="2012099" y="757494"/>
                  </a:lnTo>
                  <a:lnTo>
                    <a:pt x="2012099" y="612608"/>
                  </a:lnTo>
                  <a:lnTo>
                    <a:pt x="2089487" y="612608"/>
                  </a:lnTo>
                  <a:lnTo>
                    <a:pt x="2089487" y="464476"/>
                  </a:lnTo>
                  <a:lnTo>
                    <a:pt x="4024198" y="464476"/>
                  </a:lnTo>
                  <a:lnTo>
                    <a:pt x="4024198" y="309114"/>
                  </a:lnTo>
                  <a:lnTo>
                    <a:pt x="5804132" y="309114"/>
                  </a:lnTo>
                  <a:lnTo>
                    <a:pt x="5804132" y="156556"/>
                  </a:lnTo>
                  <a:lnTo>
                    <a:pt x="6036297" y="156556"/>
                  </a:lnTo>
                  <a:lnTo>
                    <a:pt x="6036297" y="0"/>
                  </a:lnTo>
                  <a:lnTo>
                    <a:pt x="6191074" y="0"/>
                  </a:lnTo>
                  <a:lnTo>
                    <a:pt x="6191074" y="0"/>
                  </a:lnTo>
                  <a:lnTo>
                    <a:pt x="6732793" y="0"/>
                  </a:lnTo>
                  <a:lnTo>
                    <a:pt x="6732793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2" name="pl22"/>
            <p:cNvSpPr/>
            <p:nvPr/>
          </p:nvSpPr>
          <p:spPr>
            <a:xfrm>
              <a:off x="1528799" y="3034080"/>
              <a:ext cx="6732793" cy="2196861"/>
            </a:xfrm>
            <a:custGeom>
              <a:avLst/>
              <a:pathLst>
                <a:path w="6732793" h="2196861">
                  <a:moveTo>
                    <a:pt x="0" y="2196861"/>
                  </a:moveTo>
                  <a:lnTo>
                    <a:pt x="696495" y="2196861"/>
                  </a:lnTo>
                  <a:lnTo>
                    <a:pt x="696495" y="2196861"/>
                  </a:lnTo>
                  <a:lnTo>
                    <a:pt x="928661" y="2196861"/>
                  </a:lnTo>
                  <a:lnTo>
                    <a:pt x="928661" y="1950518"/>
                  </a:lnTo>
                  <a:lnTo>
                    <a:pt x="1470380" y="1950518"/>
                  </a:lnTo>
                  <a:lnTo>
                    <a:pt x="1470380" y="1702871"/>
                  </a:lnTo>
                  <a:lnTo>
                    <a:pt x="1702545" y="1702871"/>
                  </a:lnTo>
                  <a:lnTo>
                    <a:pt x="1702545" y="1453447"/>
                  </a:lnTo>
                  <a:lnTo>
                    <a:pt x="1934710" y="1453447"/>
                  </a:lnTo>
                  <a:lnTo>
                    <a:pt x="1934710" y="1210584"/>
                  </a:lnTo>
                  <a:lnTo>
                    <a:pt x="2012099" y="1210584"/>
                  </a:lnTo>
                  <a:lnTo>
                    <a:pt x="2012099" y="974039"/>
                  </a:lnTo>
                  <a:lnTo>
                    <a:pt x="2089487" y="974039"/>
                  </a:lnTo>
                  <a:lnTo>
                    <a:pt x="2089487" y="734854"/>
                  </a:lnTo>
                  <a:lnTo>
                    <a:pt x="4024198" y="734854"/>
                  </a:lnTo>
                  <a:lnTo>
                    <a:pt x="4024198" y="486641"/>
                  </a:lnTo>
                  <a:lnTo>
                    <a:pt x="5804132" y="486641"/>
                  </a:lnTo>
                  <a:lnTo>
                    <a:pt x="5804132" y="245330"/>
                  </a:lnTo>
                  <a:lnTo>
                    <a:pt x="6036297" y="245330"/>
                  </a:lnTo>
                  <a:lnTo>
                    <a:pt x="6036297" y="0"/>
                  </a:lnTo>
                  <a:lnTo>
                    <a:pt x="6191074" y="0"/>
                  </a:lnTo>
                  <a:lnTo>
                    <a:pt x="6191074" y="0"/>
                  </a:lnTo>
                  <a:lnTo>
                    <a:pt x="6732793" y="0"/>
                  </a:lnTo>
                  <a:lnTo>
                    <a:pt x="6732793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23" name="tx23"/>
            <p:cNvSpPr/>
            <p:nvPr/>
          </p:nvSpPr>
          <p:spPr>
            <a:xfrm>
              <a:off x="756929" y="5433678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0.000</a:t>
              </a:r>
            </a:p>
          </p:txBody>
        </p:sp>
        <p:sp>
          <p:nvSpPr>
            <p:cNvPr id="24" name="tx24"/>
            <p:cNvSpPr/>
            <p:nvPr/>
          </p:nvSpPr>
          <p:spPr>
            <a:xfrm>
              <a:off x="756929" y="4823286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0.025</a:t>
              </a:r>
            </a:p>
          </p:txBody>
        </p:sp>
        <p:sp>
          <p:nvSpPr>
            <p:cNvPr id="25" name="tx25"/>
            <p:cNvSpPr/>
            <p:nvPr/>
          </p:nvSpPr>
          <p:spPr>
            <a:xfrm>
              <a:off x="756929" y="4212895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0.050</a:t>
              </a:r>
            </a:p>
          </p:txBody>
        </p:sp>
        <p:sp>
          <p:nvSpPr>
            <p:cNvPr id="26" name="tx26"/>
            <p:cNvSpPr/>
            <p:nvPr/>
          </p:nvSpPr>
          <p:spPr>
            <a:xfrm>
              <a:off x="756929" y="3602503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0.075</a:t>
              </a:r>
            </a:p>
          </p:txBody>
        </p:sp>
        <p:sp>
          <p:nvSpPr>
            <p:cNvPr id="27" name="tx27"/>
            <p:cNvSpPr/>
            <p:nvPr/>
          </p:nvSpPr>
          <p:spPr>
            <a:xfrm>
              <a:off x="756929" y="2992112"/>
              <a:ext cx="35551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0.100</a:t>
              </a:r>
            </a:p>
          </p:txBody>
        </p:sp>
        <p:sp>
          <p:nvSpPr>
            <p:cNvPr id="28" name="tx28"/>
            <p:cNvSpPr/>
            <p:nvPr/>
          </p:nvSpPr>
          <p:spPr>
            <a:xfrm>
              <a:off x="1257131" y="5693022"/>
              <a:ext cx="79004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0</a:t>
              </a:r>
            </a:p>
          </p:txBody>
        </p:sp>
        <p:sp>
          <p:nvSpPr>
            <p:cNvPr id="29" name="tx29"/>
            <p:cNvSpPr/>
            <p:nvPr/>
          </p:nvSpPr>
          <p:spPr>
            <a:xfrm>
              <a:off x="3152340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25</a:t>
              </a:r>
            </a:p>
          </p:txBody>
        </p:sp>
        <p:sp>
          <p:nvSpPr>
            <p:cNvPr id="30" name="tx30"/>
            <p:cNvSpPr/>
            <p:nvPr/>
          </p:nvSpPr>
          <p:spPr>
            <a:xfrm>
              <a:off x="508705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50</a:t>
              </a:r>
            </a:p>
          </p:txBody>
        </p:sp>
        <p:sp>
          <p:nvSpPr>
            <p:cNvPr id="31" name="tx31"/>
            <p:cNvSpPr/>
            <p:nvPr/>
          </p:nvSpPr>
          <p:spPr>
            <a:xfrm>
              <a:off x="7021761" y="5693022"/>
              <a:ext cx="158008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4D4D4D">
                      <a:alpha val="100000"/>
                    </a:srgbClr>
                  </a:solidFill>
                  <a:latin typeface="Helvetica"/>
                  <a:cs typeface="Helvetica"/>
                </a:rPr>
                <a:t>75</a:t>
              </a:r>
            </a:p>
          </p:txBody>
        </p:sp>
        <p:sp>
          <p:nvSpPr>
            <p:cNvPr id="32" name="tx32"/>
            <p:cNvSpPr/>
            <p:nvPr/>
          </p:nvSpPr>
          <p:spPr>
            <a:xfrm>
              <a:off x="4134460" y="5870717"/>
              <a:ext cx="1521470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Days from baseline</a:t>
              </a:r>
            </a:p>
          </p:txBody>
        </p:sp>
        <p:sp>
          <p:nvSpPr>
            <p:cNvPr id="33" name="tx33"/>
            <p:cNvSpPr/>
            <p:nvPr/>
          </p:nvSpPr>
          <p:spPr>
            <a:xfrm rot="-5400000">
              <a:off x="-506889" y="4134324"/>
              <a:ext cx="2232873" cy="127558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4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40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Cumulative incidence (1 - S)</a:t>
              </a:r>
            </a:p>
          </p:txBody>
        </p:sp>
        <p:sp>
          <p:nvSpPr>
            <p:cNvPr id="34" name="pl34"/>
            <p:cNvSpPr/>
            <p:nvPr/>
          </p:nvSpPr>
          <p:spPr>
            <a:xfrm>
              <a:off x="3402128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1F78B4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5" name="pl35"/>
            <p:cNvSpPr/>
            <p:nvPr/>
          </p:nvSpPr>
          <p:spPr>
            <a:xfrm>
              <a:off x="4919957" y="2407465"/>
              <a:ext cx="175564" cy="0"/>
            </a:xfrm>
            <a:custGeom>
              <a:avLst/>
              <a:pathLst>
                <a:path w="175564" h="0">
                  <a:moveTo>
                    <a:pt x="0" y="0"/>
                  </a:moveTo>
                  <a:lnTo>
                    <a:pt x="175564" y="0"/>
                  </a:lnTo>
                </a:path>
              </a:pathLst>
            </a:custGeom>
            <a:ln w="27101" cap="flat">
              <a:solidFill>
                <a:srgbClr val="E31A1C">
                  <a:alpha val="100000"/>
                </a:srgbClr>
              </a:solidFill>
              <a:prstDash val="solid"/>
              <a:round/>
            </a:ln>
          </p:spPr>
          <p:txBody>
            <a:bodyPr/>
            <a:lstStyle/>
            <a:p/>
          </p:txBody>
        </p:sp>
        <p:sp>
          <p:nvSpPr>
            <p:cNvPr id="36" name="tx36"/>
            <p:cNvSpPr/>
            <p:nvPr/>
          </p:nvSpPr>
          <p:spPr>
            <a:xfrm>
              <a:off x="3688206" y="2356487"/>
              <a:ext cx="1121237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&lt; +25 mg</a:t>
              </a:r>
            </a:p>
          </p:txBody>
        </p:sp>
        <p:sp>
          <p:nvSpPr>
            <p:cNvPr id="37" name="tx37"/>
            <p:cNvSpPr/>
            <p:nvPr/>
          </p:nvSpPr>
          <p:spPr>
            <a:xfrm>
              <a:off x="5206035" y="2356487"/>
              <a:ext cx="1204173" cy="101955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12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12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Discrep &gt;= +25 mg</a:t>
              </a:r>
            </a:p>
          </p:txBody>
        </p:sp>
        <p:sp>
          <p:nvSpPr>
            <p:cNvPr id="38" name="tx38"/>
            <p:cNvSpPr/>
            <p:nvPr/>
          </p:nvSpPr>
          <p:spPr>
            <a:xfrm>
              <a:off x="1192159" y="1977589"/>
              <a:ext cx="5205404" cy="109362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2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200">
                  <a:solidFill>
                    <a:srgbClr val="404040">
                      <a:alpha val="100000"/>
                    </a:srgbClr>
                  </a:solidFill>
                  <a:latin typeface="Helvetica"/>
                  <a:cs typeface="Helvetica"/>
                </a:rPr>
                <a:t>Discrep &gt;= +25 vs &lt;+25: HR = 1.77 (95% CI 0.44-7.17), p = 0.426   (Cox PH)</a:t>
              </a:r>
            </a:p>
          </p:txBody>
        </p:sp>
        <p:sp>
          <p:nvSpPr>
            <p:cNvPr id="39" name="tx39"/>
            <p:cNvSpPr/>
            <p:nvPr/>
          </p:nvSpPr>
          <p:spPr>
            <a:xfrm>
              <a:off x="1192159" y="1688767"/>
              <a:ext cx="1315913" cy="153070"/>
            </a:xfrm>
            <a:prstGeom prst="rect">
              <a:avLst/>
            </a:prstGeom>
            <a:noFill/>
          </p:spPr>
          <p:txBody>
            <a:bodyPr lIns="0" rIns="0" tIns="0" bIns="0" anchorCtr="1" anchor="ctr" wrap="none"/>
            <a:lstStyle/>
            <a:p>
              <a:pPr algn="l" marL="0" marR="0" indent="0">
                <a:lnSpc>
                  <a:spcPts val="168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sz="1680">
                  <a:solidFill>
                    <a:srgbClr val="000000">
                      <a:alpha val="100000"/>
                    </a:srgbClr>
                  </a:solidFill>
                  <a:latin typeface="Helvetica"/>
                  <a:cs typeface="Helvetica"/>
                </a:rPr>
                <a:t>90-Day Death</a:t>
              </a:r>
            </a:p>
          </p:txBody>
        </p:sp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AMO_UNIQUEIDENTIFIER" val="Empty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Présentation à l'écran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mitype="http://purl.org/dc/dcmitype/" xmlns:dcterms="http://purl.org/dc/terms/" xmlns:xsi="http://www.w3.org/2001/XMLSchema-instance">
  <dc:title/>
  <dc:subject/>
  <dc:creator/>
  <cp:keywords/>
  <dc:description/>
  <cp:lastModifiedBy>to909</cp:lastModifiedBy>
  <cp:revision>3</cp:revision>
  <dcterms:created xsi:type="dcterms:W3CDTF">2017-02-13T16:18:36Z</dcterms:created>
  <dcterms:modified xsi:type="dcterms:W3CDTF">2026-09-14T15:05:10Z</dcterms:modified>
  <cp:category/>
</cp:coreProperties>
</file>