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96522" y="5242391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96522" y="4858609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96522" y="4474827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96522" y="4091046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96522" y="3707264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896522" y="3323482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896522" y="2939700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896522" y="2555918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96522" y="2172137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96522" y="5434282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96522" y="5050500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96522" y="4666718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96522" y="4282936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96522" y="3899155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96522" y="3515373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896522" y="3131591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896522" y="2747809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896522" y="2364028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96522" y="1980246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96522" y="2984475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101392" y="2984475"/>
              <a:ext cx="614611" cy="2449806"/>
            </a:xfrm>
            <a:prstGeom prst="rect">
              <a:avLst/>
            </a:prstGeom>
            <a:solidFill>
              <a:srgbClr val="FDD0A2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331872" y="2775617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408698" y="2775617"/>
              <a:ext cx="0" cy="410890"/>
            </a:xfrm>
            <a:custGeom>
              <a:avLst/>
              <a:pathLst>
                <a:path w="0" h="410890">
                  <a:moveTo>
                    <a:pt x="0" y="0"/>
                  </a:moveTo>
                  <a:lnTo>
                    <a:pt x="0" y="41089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331872" y="3186507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990464" y="5242391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990464" y="4858609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990464" y="4474827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990464" y="4091046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990464" y="3707264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990464" y="3323482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990464" y="2939700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990464" y="2555918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990464" y="2172137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990464" y="5434282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990464" y="5050500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990464" y="4666718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1990464" y="4282936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1990464" y="3899155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990464" y="3515373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1990464" y="3131591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pl44"/>
            <p:cNvSpPr/>
            <p:nvPr/>
          </p:nvSpPr>
          <p:spPr>
            <a:xfrm>
              <a:off x="1990464" y="2747809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990464" y="2364028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990464" y="1980246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990464" y="2984475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3902589" y="3056873"/>
              <a:ext cx="614611" cy="2377409"/>
            </a:xfrm>
            <a:prstGeom prst="rect">
              <a:avLst/>
            </a:prstGeom>
            <a:solidFill>
              <a:srgbClr val="FDD0A2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9" name="rc49"/>
            <p:cNvSpPr/>
            <p:nvPr/>
          </p:nvSpPr>
          <p:spPr>
            <a:xfrm>
              <a:off x="2195334" y="3387446"/>
              <a:ext cx="614611" cy="2046836"/>
            </a:xfrm>
            <a:prstGeom prst="rect">
              <a:avLst/>
            </a:prstGeom>
            <a:solidFill>
              <a:srgbClr val="FDD0A2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0" name="rc50"/>
            <p:cNvSpPr/>
            <p:nvPr/>
          </p:nvSpPr>
          <p:spPr>
            <a:xfrm>
              <a:off x="3048962" y="3356482"/>
              <a:ext cx="614611" cy="2077799"/>
            </a:xfrm>
            <a:prstGeom prst="rect">
              <a:avLst/>
            </a:prstGeom>
            <a:solidFill>
              <a:srgbClr val="FDD0A2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4133069" y="2336348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4209895" y="2336348"/>
              <a:ext cx="0" cy="1362282"/>
            </a:xfrm>
            <a:custGeom>
              <a:avLst/>
              <a:pathLst>
                <a:path w="0" h="1362282">
                  <a:moveTo>
                    <a:pt x="0" y="0"/>
                  </a:moveTo>
                  <a:lnTo>
                    <a:pt x="0" y="1362282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4133069" y="369863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2425814" y="2816959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2502640" y="2816959"/>
              <a:ext cx="0" cy="1075088"/>
            </a:xfrm>
            <a:custGeom>
              <a:avLst/>
              <a:pathLst>
                <a:path w="0" h="1075088">
                  <a:moveTo>
                    <a:pt x="0" y="0"/>
                  </a:moveTo>
                  <a:lnTo>
                    <a:pt x="0" y="1075088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2425814" y="3892047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3279441" y="2951567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3356268" y="2951567"/>
              <a:ext cx="0" cy="776172"/>
            </a:xfrm>
            <a:custGeom>
              <a:avLst/>
              <a:pathLst>
                <a:path w="0" h="776172">
                  <a:moveTo>
                    <a:pt x="0" y="0"/>
                  </a:moveTo>
                  <a:lnTo>
                    <a:pt x="0" y="776172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3279441" y="3727740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4791661" y="52423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4791661" y="48586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4791661" y="447482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pl63"/>
            <p:cNvSpPr/>
            <p:nvPr/>
          </p:nvSpPr>
          <p:spPr>
            <a:xfrm>
              <a:off x="4791661" y="40910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4791661" y="3707264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pl65"/>
            <p:cNvSpPr/>
            <p:nvPr/>
          </p:nvSpPr>
          <p:spPr>
            <a:xfrm>
              <a:off x="4791661" y="33234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4791661" y="29397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pl67"/>
            <p:cNvSpPr/>
            <p:nvPr/>
          </p:nvSpPr>
          <p:spPr>
            <a:xfrm>
              <a:off x="4791661" y="25559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8" name="pl68"/>
            <p:cNvSpPr/>
            <p:nvPr/>
          </p:nvSpPr>
          <p:spPr>
            <a:xfrm>
              <a:off x="4791661" y="217213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9" name="pl69"/>
            <p:cNvSpPr/>
            <p:nvPr/>
          </p:nvSpPr>
          <p:spPr>
            <a:xfrm>
              <a:off x="4791661" y="54342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0" name="pl70"/>
            <p:cNvSpPr/>
            <p:nvPr/>
          </p:nvSpPr>
          <p:spPr>
            <a:xfrm>
              <a:off x="4791661" y="50505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1" name="pl71"/>
            <p:cNvSpPr/>
            <p:nvPr/>
          </p:nvSpPr>
          <p:spPr>
            <a:xfrm>
              <a:off x="4791661" y="46667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4791661" y="428293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pl73"/>
            <p:cNvSpPr/>
            <p:nvPr/>
          </p:nvSpPr>
          <p:spPr>
            <a:xfrm>
              <a:off x="4791661" y="389915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4791661" y="3515373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pl75"/>
            <p:cNvSpPr/>
            <p:nvPr/>
          </p:nvSpPr>
          <p:spPr>
            <a:xfrm>
              <a:off x="4791661" y="31315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4791661" y="27478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pl77"/>
            <p:cNvSpPr/>
            <p:nvPr/>
          </p:nvSpPr>
          <p:spPr>
            <a:xfrm>
              <a:off x="4791661" y="236402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4791661" y="19802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pl79"/>
            <p:cNvSpPr/>
            <p:nvPr/>
          </p:nvSpPr>
          <p:spPr>
            <a:xfrm>
              <a:off x="4791661" y="298447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80" name="rc80"/>
            <p:cNvSpPr/>
            <p:nvPr/>
          </p:nvSpPr>
          <p:spPr>
            <a:xfrm>
              <a:off x="5850159" y="2921021"/>
              <a:ext cx="614611" cy="2513261"/>
            </a:xfrm>
            <a:prstGeom prst="rect">
              <a:avLst/>
            </a:prstGeom>
            <a:solidFill>
              <a:srgbClr val="FDD0A2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81" name="rc81"/>
            <p:cNvSpPr/>
            <p:nvPr/>
          </p:nvSpPr>
          <p:spPr>
            <a:xfrm>
              <a:off x="4996531" y="2947575"/>
              <a:ext cx="614611" cy="2486706"/>
            </a:xfrm>
            <a:prstGeom prst="rect">
              <a:avLst/>
            </a:prstGeom>
            <a:solidFill>
              <a:srgbClr val="FDD0A2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82" name="pl82"/>
            <p:cNvSpPr/>
            <p:nvPr/>
          </p:nvSpPr>
          <p:spPr>
            <a:xfrm>
              <a:off x="6080638" y="2419326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3" name="pl83"/>
            <p:cNvSpPr/>
            <p:nvPr/>
          </p:nvSpPr>
          <p:spPr>
            <a:xfrm>
              <a:off x="6157464" y="2419326"/>
              <a:ext cx="0" cy="968099"/>
            </a:xfrm>
            <a:custGeom>
              <a:avLst/>
              <a:pathLst>
                <a:path w="0" h="968099">
                  <a:moveTo>
                    <a:pt x="0" y="0"/>
                  </a:moveTo>
                  <a:lnTo>
                    <a:pt x="0" y="968099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4" name="pl84"/>
            <p:cNvSpPr/>
            <p:nvPr/>
          </p:nvSpPr>
          <p:spPr>
            <a:xfrm>
              <a:off x="6080638" y="3387425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5" name="pl85"/>
            <p:cNvSpPr/>
            <p:nvPr/>
          </p:nvSpPr>
          <p:spPr>
            <a:xfrm>
              <a:off x="5227011" y="2604232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6" name="pl86"/>
            <p:cNvSpPr/>
            <p:nvPr/>
          </p:nvSpPr>
          <p:spPr>
            <a:xfrm>
              <a:off x="5303837" y="2604232"/>
              <a:ext cx="0" cy="669289"/>
            </a:xfrm>
            <a:custGeom>
              <a:avLst/>
              <a:pathLst>
                <a:path w="0" h="669289">
                  <a:moveTo>
                    <a:pt x="0" y="0"/>
                  </a:moveTo>
                  <a:lnTo>
                    <a:pt x="0" y="669289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7" name="pl87"/>
            <p:cNvSpPr/>
            <p:nvPr/>
          </p:nvSpPr>
          <p:spPr>
            <a:xfrm>
              <a:off x="5227011" y="327352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8" name="pl88"/>
            <p:cNvSpPr/>
            <p:nvPr/>
          </p:nvSpPr>
          <p:spPr>
            <a:xfrm>
              <a:off x="6739230" y="52423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9" name="pl89"/>
            <p:cNvSpPr/>
            <p:nvPr/>
          </p:nvSpPr>
          <p:spPr>
            <a:xfrm>
              <a:off x="6739230" y="48586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0" name="pl90"/>
            <p:cNvSpPr/>
            <p:nvPr/>
          </p:nvSpPr>
          <p:spPr>
            <a:xfrm>
              <a:off x="6739230" y="447482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1" name="pl91"/>
            <p:cNvSpPr/>
            <p:nvPr/>
          </p:nvSpPr>
          <p:spPr>
            <a:xfrm>
              <a:off x="6739230" y="40910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2" name="pl92"/>
            <p:cNvSpPr/>
            <p:nvPr/>
          </p:nvSpPr>
          <p:spPr>
            <a:xfrm>
              <a:off x="6739230" y="3707264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3" name="pl93"/>
            <p:cNvSpPr/>
            <p:nvPr/>
          </p:nvSpPr>
          <p:spPr>
            <a:xfrm>
              <a:off x="6739230" y="33234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4" name="pl94"/>
            <p:cNvSpPr/>
            <p:nvPr/>
          </p:nvSpPr>
          <p:spPr>
            <a:xfrm>
              <a:off x="6739230" y="29397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5" name="pl95"/>
            <p:cNvSpPr/>
            <p:nvPr/>
          </p:nvSpPr>
          <p:spPr>
            <a:xfrm>
              <a:off x="6739230" y="25559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6" name="pl96"/>
            <p:cNvSpPr/>
            <p:nvPr/>
          </p:nvSpPr>
          <p:spPr>
            <a:xfrm>
              <a:off x="6739230" y="217213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7" name="pl97"/>
            <p:cNvSpPr/>
            <p:nvPr/>
          </p:nvSpPr>
          <p:spPr>
            <a:xfrm>
              <a:off x="6739230" y="54342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8" name="pl98"/>
            <p:cNvSpPr/>
            <p:nvPr/>
          </p:nvSpPr>
          <p:spPr>
            <a:xfrm>
              <a:off x="6739230" y="50505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9" name="pl99"/>
            <p:cNvSpPr/>
            <p:nvPr/>
          </p:nvSpPr>
          <p:spPr>
            <a:xfrm>
              <a:off x="6739230" y="46667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0" name="pl100"/>
            <p:cNvSpPr/>
            <p:nvPr/>
          </p:nvSpPr>
          <p:spPr>
            <a:xfrm>
              <a:off x="6739230" y="428293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1" name="pl101"/>
            <p:cNvSpPr/>
            <p:nvPr/>
          </p:nvSpPr>
          <p:spPr>
            <a:xfrm>
              <a:off x="6739230" y="389915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2" name="pl102"/>
            <p:cNvSpPr/>
            <p:nvPr/>
          </p:nvSpPr>
          <p:spPr>
            <a:xfrm>
              <a:off x="6739230" y="3515373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3" name="pl103"/>
            <p:cNvSpPr/>
            <p:nvPr/>
          </p:nvSpPr>
          <p:spPr>
            <a:xfrm>
              <a:off x="6739230" y="31315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4" name="pl104"/>
            <p:cNvSpPr/>
            <p:nvPr/>
          </p:nvSpPr>
          <p:spPr>
            <a:xfrm>
              <a:off x="6739230" y="27478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5" name="pl105"/>
            <p:cNvSpPr/>
            <p:nvPr/>
          </p:nvSpPr>
          <p:spPr>
            <a:xfrm>
              <a:off x="6739230" y="236402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6" name="pl106"/>
            <p:cNvSpPr/>
            <p:nvPr/>
          </p:nvSpPr>
          <p:spPr>
            <a:xfrm>
              <a:off x="6739230" y="19802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7" name="pl107"/>
            <p:cNvSpPr/>
            <p:nvPr/>
          </p:nvSpPr>
          <p:spPr>
            <a:xfrm>
              <a:off x="6739230" y="298447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108" name="rc108"/>
            <p:cNvSpPr/>
            <p:nvPr/>
          </p:nvSpPr>
          <p:spPr>
            <a:xfrm>
              <a:off x="6944101" y="2935238"/>
              <a:ext cx="614611" cy="2499044"/>
            </a:xfrm>
            <a:prstGeom prst="rect">
              <a:avLst/>
            </a:prstGeom>
            <a:solidFill>
              <a:srgbClr val="FDD0A2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109" name="rc109"/>
            <p:cNvSpPr/>
            <p:nvPr/>
          </p:nvSpPr>
          <p:spPr>
            <a:xfrm>
              <a:off x="7797728" y="2943513"/>
              <a:ext cx="614611" cy="2490769"/>
            </a:xfrm>
            <a:prstGeom prst="rect">
              <a:avLst/>
            </a:prstGeom>
            <a:solidFill>
              <a:srgbClr val="FDD0A2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110" name="pl110"/>
            <p:cNvSpPr/>
            <p:nvPr/>
          </p:nvSpPr>
          <p:spPr>
            <a:xfrm>
              <a:off x="7174580" y="2557750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1" name="pl111"/>
            <p:cNvSpPr/>
            <p:nvPr/>
          </p:nvSpPr>
          <p:spPr>
            <a:xfrm>
              <a:off x="7251406" y="2557750"/>
              <a:ext cx="0" cy="734304"/>
            </a:xfrm>
            <a:custGeom>
              <a:avLst/>
              <a:pathLst>
                <a:path w="0" h="734304">
                  <a:moveTo>
                    <a:pt x="0" y="0"/>
                  </a:moveTo>
                  <a:lnTo>
                    <a:pt x="0" y="734304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2" name="pl112"/>
            <p:cNvSpPr/>
            <p:nvPr/>
          </p:nvSpPr>
          <p:spPr>
            <a:xfrm>
              <a:off x="7174580" y="3292055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3" name="pl113"/>
            <p:cNvSpPr/>
            <p:nvPr/>
          </p:nvSpPr>
          <p:spPr>
            <a:xfrm>
              <a:off x="8028207" y="2513749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4" name="pl114"/>
            <p:cNvSpPr/>
            <p:nvPr/>
          </p:nvSpPr>
          <p:spPr>
            <a:xfrm>
              <a:off x="8105034" y="2513749"/>
              <a:ext cx="0" cy="832782"/>
            </a:xfrm>
            <a:custGeom>
              <a:avLst/>
              <a:pathLst>
                <a:path w="0" h="832782">
                  <a:moveTo>
                    <a:pt x="0" y="0"/>
                  </a:moveTo>
                  <a:lnTo>
                    <a:pt x="0" y="832782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5" name="pl115"/>
            <p:cNvSpPr/>
            <p:nvPr/>
          </p:nvSpPr>
          <p:spPr>
            <a:xfrm>
              <a:off x="8028207" y="334653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6" name="tx116"/>
            <p:cNvSpPr/>
            <p:nvPr/>
          </p:nvSpPr>
          <p:spPr>
            <a:xfrm>
              <a:off x="1003024" y="1749972"/>
              <a:ext cx="811347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Whole cohort</a:t>
              </a:r>
            </a:p>
          </p:txBody>
        </p:sp>
        <p:sp>
          <p:nvSpPr>
            <p:cNvPr id="117" name="tx117"/>
            <p:cNvSpPr/>
            <p:nvPr/>
          </p:nvSpPr>
          <p:spPr>
            <a:xfrm>
              <a:off x="3010304" y="1749972"/>
              <a:ext cx="691926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Fried frailty</a:t>
              </a:r>
            </a:p>
          </p:txBody>
        </p:sp>
        <p:sp>
          <p:nvSpPr>
            <p:cNvPr id="118" name="tx118"/>
            <p:cNvSpPr/>
            <p:nvPr/>
          </p:nvSpPr>
          <p:spPr>
            <a:xfrm>
              <a:off x="5451667" y="1749972"/>
              <a:ext cx="557966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119" name="tx119"/>
            <p:cNvSpPr/>
            <p:nvPr/>
          </p:nvSpPr>
          <p:spPr>
            <a:xfrm>
              <a:off x="7082031" y="1749972"/>
              <a:ext cx="1192377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120" name="tx120"/>
            <p:cNvSpPr/>
            <p:nvPr/>
          </p:nvSpPr>
          <p:spPr>
            <a:xfrm>
              <a:off x="1227693" y="5496912"/>
              <a:ext cx="3620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Overall</a:t>
              </a:r>
            </a:p>
          </p:txBody>
        </p:sp>
        <p:sp>
          <p:nvSpPr>
            <p:cNvPr id="121" name="tx121"/>
            <p:cNvSpPr/>
            <p:nvPr/>
          </p:nvSpPr>
          <p:spPr>
            <a:xfrm>
              <a:off x="1168897" y="5620356"/>
              <a:ext cx="47960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(N=1200)</a:t>
              </a:r>
            </a:p>
          </p:txBody>
        </p:sp>
        <p:sp>
          <p:nvSpPr>
            <p:cNvPr id="122" name="tx122"/>
            <p:cNvSpPr/>
            <p:nvPr/>
          </p:nvSpPr>
          <p:spPr>
            <a:xfrm>
              <a:off x="2286704" y="5496912"/>
              <a:ext cx="431871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123" name="tx123"/>
            <p:cNvSpPr/>
            <p:nvPr/>
          </p:nvSpPr>
          <p:spPr>
            <a:xfrm>
              <a:off x="2294614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124" name="tx124"/>
            <p:cNvSpPr/>
            <p:nvPr/>
          </p:nvSpPr>
          <p:spPr>
            <a:xfrm>
              <a:off x="3156243" y="5496912"/>
              <a:ext cx="40005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125" name="tx125"/>
            <p:cNvSpPr/>
            <p:nvPr/>
          </p:nvSpPr>
          <p:spPr>
            <a:xfrm>
              <a:off x="3148242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126" name="tx126"/>
            <p:cNvSpPr/>
            <p:nvPr/>
          </p:nvSpPr>
          <p:spPr>
            <a:xfrm>
              <a:off x="4098750" y="5496912"/>
              <a:ext cx="22229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127" name="tx127"/>
            <p:cNvSpPr/>
            <p:nvPr/>
          </p:nvSpPr>
          <p:spPr>
            <a:xfrm>
              <a:off x="4001869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128" name="tx128"/>
            <p:cNvSpPr/>
            <p:nvPr/>
          </p:nvSpPr>
          <p:spPr>
            <a:xfrm>
              <a:off x="4989375" y="5496912"/>
              <a:ext cx="628924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 cachexia</a:t>
              </a:r>
            </a:p>
          </p:txBody>
        </p:sp>
        <p:sp>
          <p:nvSpPr>
            <p:cNvPr id="129" name="tx129"/>
            <p:cNvSpPr/>
            <p:nvPr/>
          </p:nvSpPr>
          <p:spPr>
            <a:xfrm>
              <a:off x="5095811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130" name="tx130"/>
            <p:cNvSpPr/>
            <p:nvPr/>
          </p:nvSpPr>
          <p:spPr>
            <a:xfrm>
              <a:off x="5919218" y="5496912"/>
              <a:ext cx="476493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131" name="tx131"/>
            <p:cNvSpPr/>
            <p:nvPr/>
          </p:nvSpPr>
          <p:spPr>
            <a:xfrm>
              <a:off x="5949438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132" name="tx132"/>
            <p:cNvSpPr/>
            <p:nvPr/>
          </p:nvSpPr>
          <p:spPr>
            <a:xfrm>
              <a:off x="6908369" y="5496912"/>
              <a:ext cx="686074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Malnourished</a:t>
              </a:r>
            </a:p>
          </p:txBody>
        </p:sp>
        <p:sp>
          <p:nvSpPr>
            <p:cNvPr id="133" name="tx133"/>
            <p:cNvSpPr/>
            <p:nvPr/>
          </p:nvSpPr>
          <p:spPr>
            <a:xfrm>
              <a:off x="7043380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134" name="tx134"/>
            <p:cNvSpPr/>
            <p:nvPr/>
          </p:nvSpPr>
          <p:spPr>
            <a:xfrm>
              <a:off x="7723912" y="5496912"/>
              <a:ext cx="762243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Well-nourished</a:t>
              </a:r>
            </a:p>
          </p:txBody>
        </p:sp>
        <p:sp>
          <p:nvSpPr>
            <p:cNvPr id="135" name="tx135"/>
            <p:cNvSpPr/>
            <p:nvPr/>
          </p:nvSpPr>
          <p:spPr>
            <a:xfrm>
              <a:off x="7897008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136" name="tx136"/>
            <p:cNvSpPr/>
            <p:nvPr/>
          </p:nvSpPr>
          <p:spPr>
            <a:xfrm>
              <a:off x="763300" y="5388699"/>
              <a:ext cx="70591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37" name="tx137"/>
            <p:cNvSpPr/>
            <p:nvPr/>
          </p:nvSpPr>
          <p:spPr>
            <a:xfrm>
              <a:off x="763300" y="5004917"/>
              <a:ext cx="70591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</a:t>
              </a:r>
            </a:p>
          </p:txBody>
        </p:sp>
        <p:sp>
          <p:nvSpPr>
            <p:cNvPr id="138" name="tx138"/>
            <p:cNvSpPr/>
            <p:nvPr/>
          </p:nvSpPr>
          <p:spPr>
            <a:xfrm>
              <a:off x="692708" y="4621135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139" name="tx139"/>
            <p:cNvSpPr/>
            <p:nvPr/>
          </p:nvSpPr>
          <p:spPr>
            <a:xfrm>
              <a:off x="692708" y="4237354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</a:t>
              </a:r>
            </a:p>
          </p:txBody>
        </p:sp>
        <p:sp>
          <p:nvSpPr>
            <p:cNvPr id="140" name="tx140"/>
            <p:cNvSpPr/>
            <p:nvPr/>
          </p:nvSpPr>
          <p:spPr>
            <a:xfrm>
              <a:off x="692708" y="3853572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141" name="tx141"/>
            <p:cNvSpPr/>
            <p:nvPr/>
          </p:nvSpPr>
          <p:spPr>
            <a:xfrm>
              <a:off x="692708" y="3469790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42" name="tx142"/>
            <p:cNvSpPr/>
            <p:nvPr/>
          </p:nvSpPr>
          <p:spPr>
            <a:xfrm>
              <a:off x="692708" y="3086008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143" name="tx143"/>
            <p:cNvSpPr/>
            <p:nvPr/>
          </p:nvSpPr>
          <p:spPr>
            <a:xfrm>
              <a:off x="692708" y="2702227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35</a:t>
              </a:r>
            </a:p>
          </p:txBody>
        </p:sp>
        <p:sp>
          <p:nvSpPr>
            <p:cNvPr id="144" name="tx144"/>
            <p:cNvSpPr/>
            <p:nvPr/>
          </p:nvSpPr>
          <p:spPr>
            <a:xfrm>
              <a:off x="692708" y="2318445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145" name="tx145"/>
            <p:cNvSpPr/>
            <p:nvPr/>
          </p:nvSpPr>
          <p:spPr>
            <a:xfrm>
              <a:off x="692708" y="1934663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45</a:t>
              </a:r>
            </a:p>
          </p:txBody>
        </p:sp>
        <p:sp>
          <p:nvSpPr>
            <p:cNvPr id="146" name="tx146"/>
            <p:cNvSpPr/>
            <p:nvPr/>
          </p:nvSpPr>
          <p:spPr>
            <a:xfrm rot="-5400000">
              <a:off x="169121" y="3622614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147" name="tx147"/>
            <p:cNvSpPr/>
            <p:nvPr/>
          </p:nvSpPr>
          <p:spPr>
            <a:xfrm>
              <a:off x="896522" y="1379836"/>
              <a:ext cx="421072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CKD-EPI 2021 cr-cys vs measured GFR · absolute mL/min · exact binomial 95% CI</a:t>
              </a:r>
            </a:p>
          </p:txBody>
        </p:sp>
        <p:sp>
          <p:nvSpPr>
            <p:cNvPr id="148" name="tx148"/>
            <p:cNvSpPr/>
            <p:nvPr/>
          </p:nvSpPr>
          <p:spPr>
            <a:xfrm>
              <a:off x="896522" y="1503280"/>
              <a:ext cx="2467691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Dashed rule = whole-cohort rate at this threshold</a:t>
              </a:r>
            </a:p>
          </p:txBody>
        </p:sp>
        <p:sp>
          <p:nvSpPr>
            <p:cNvPr id="149" name="tx149"/>
            <p:cNvSpPr/>
            <p:nvPr/>
          </p:nvSpPr>
          <p:spPr>
            <a:xfrm>
              <a:off x="896522" y="1166869"/>
              <a:ext cx="5317967" cy="10972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overdose risk when dosing by eGFRcr-cys — ≥10% overdose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96522" y="5242391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96522" y="4858609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96522" y="4474827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96522" y="4091046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96522" y="3707264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896522" y="3323482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896522" y="2939700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896522" y="2555918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96522" y="2172137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96522" y="5434282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96522" y="5050500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96522" y="4666718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96522" y="4282936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96522" y="3899155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96522" y="3515373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896522" y="3131591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896522" y="2747809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896522" y="2364028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96522" y="1980246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96522" y="3918344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101392" y="3918344"/>
              <a:ext cx="614611" cy="1515938"/>
            </a:xfrm>
            <a:prstGeom prst="rect">
              <a:avLst/>
            </a:prstGeom>
            <a:solidFill>
              <a:srgbClr val="FD8D3C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331872" y="373665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408698" y="3736651"/>
              <a:ext cx="0" cy="351926"/>
            </a:xfrm>
            <a:custGeom>
              <a:avLst/>
              <a:pathLst>
                <a:path w="0" h="351926">
                  <a:moveTo>
                    <a:pt x="0" y="0"/>
                  </a:moveTo>
                  <a:lnTo>
                    <a:pt x="0" y="351926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331872" y="4088578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990464" y="5242391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990464" y="4858609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990464" y="4474827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990464" y="4091046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990464" y="3707264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990464" y="3323482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990464" y="2939700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990464" y="2555918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990464" y="2172137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990464" y="5434282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990464" y="5050500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990464" y="4666718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1990464" y="4282936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1990464" y="3899155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990464" y="3515373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1990464" y="3131591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pl44"/>
            <p:cNvSpPr/>
            <p:nvPr/>
          </p:nvSpPr>
          <p:spPr>
            <a:xfrm>
              <a:off x="1990464" y="2747809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990464" y="2364028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990464" y="1980246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990464" y="3918344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3902589" y="3939910"/>
              <a:ext cx="614611" cy="1494371"/>
            </a:xfrm>
            <a:prstGeom prst="rect">
              <a:avLst/>
            </a:prstGeom>
            <a:solidFill>
              <a:srgbClr val="FD8D3C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9" name="rc49"/>
            <p:cNvSpPr/>
            <p:nvPr/>
          </p:nvSpPr>
          <p:spPr>
            <a:xfrm>
              <a:off x="2195334" y="4503902"/>
              <a:ext cx="614611" cy="930380"/>
            </a:xfrm>
            <a:prstGeom prst="rect">
              <a:avLst/>
            </a:prstGeom>
            <a:solidFill>
              <a:srgbClr val="FD8D3C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0" name="rc50"/>
            <p:cNvSpPr/>
            <p:nvPr/>
          </p:nvSpPr>
          <p:spPr>
            <a:xfrm>
              <a:off x="3048962" y="4065379"/>
              <a:ext cx="614611" cy="1368903"/>
            </a:xfrm>
            <a:prstGeom prst="rect">
              <a:avLst/>
            </a:prstGeom>
            <a:solidFill>
              <a:srgbClr val="FD8D3C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4133069" y="3286703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4209895" y="3286703"/>
              <a:ext cx="0" cy="1178773"/>
            </a:xfrm>
            <a:custGeom>
              <a:avLst/>
              <a:pathLst>
                <a:path w="0" h="1178773">
                  <a:moveTo>
                    <a:pt x="0" y="0"/>
                  </a:moveTo>
                  <a:lnTo>
                    <a:pt x="0" y="1178773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4133069" y="4465477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2425814" y="4045147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2502640" y="4045147"/>
              <a:ext cx="0" cy="808587"/>
            </a:xfrm>
            <a:custGeom>
              <a:avLst/>
              <a:pathLst>
                <a:path w="0" h="808587">
                  <a:moveTo>
                    <a:pt x="0" y="0"/>
                  </a:moveTo>
                  <a:lnTo>
                    <a:pt x="0" y="808587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2425814" y="4853734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3279441" y="3705300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3356268" y="3705300"/>
              <a:ext cx="0" cy="672644"/>
            </a:xfrm>
            <a:custGeom>
              <a:avLst/>
              <a:pathLst>
                <a:path w="0" h="672644">
                  <a:moveTo>
                    <a:pt x="0" y="0"/>
                  </a:moveTo>
                  <a:lnTo>
                    <a:pt x="0" y="672644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3279441" y="4377945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4791661" y="52423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4791661" y="48586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4791661" y="447482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pl63"/>
            <p:cNvSpPr/>
            <p:nvPr/>
          </p:nvSpPr>
          <p:spPr>
            <a:xfrm>
              <a:off x="4791661" y="40910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4791661" y="3707264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pl65"/>
            <p:cNvSpPr/>
            <p:nvPr/>
          </p:nvSpPr>
          <p:spPr>
            <a:xfrm>
              <a:off x="4791661" y="33234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4791661" y="29397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pl67"/>
            <p:cNvSpPr/>
            <p:nvPr/>
          </p:nvSpPr>
          <p:spPr>
            <a:xfrm>
              <a:off x="4791661" y="25559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8" name="pl68"/>
            <p:cNvSpPr/>
            <p:nvPr/>
          </p:nvSpPr>
          <p:spPr>
            <a:xfrm>
              <a:off x="4791661" y="217213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9" name="pl69"/>
            <p:cNvSpPr/>
            <p:nvPr/>
          </p:nvSpPr>
          <p:spPr>
            <a:xfrm>
              <a:off x="4791661" y="54342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0" name="pl70"/>
            <p:cNvSpPr/>
            <p:nvPr/>
          </p:nvSpPr>
          <p:spPr>
            <a:xfrm>
              <a:off x="4791661" y="50505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1" name="pl71"/>
            <p:cNvSpPr/>
            <p:nvPr/>
          </p:nvSpPr>
          <p:spPr>
            <a:xfrm>
              <a:off x="4791661" y="46667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4791661" y="428293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pl73"/>
            <p:cNvSpPr/>
            <p:nvPr/>
          </p:nvSpPr>
          <p:spPr>
            <a:xfrm>
              <a:off x="4791661" y="389915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4791661" y="3515373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pl75"/>
            <p:cNvSpPr/>
            <p:nvPr/>
          </p:nvSpPr>
          <p:spPr>
            <a:xfrm>
              <a:off x="4791661" y="31315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4791661" y="27478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pl77"/>
            <p:cNvSpPr/>
            <p:nvPr/>
          </p:nvSpPr>
          <p:spPr>
            <a:xfrm>
              <a:off x="4791661" y="236402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4791661" y="19802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pl79"/>
            <p:cNvSpPr/>
            <p:nvPr/>
          </p:nvSpPr>
          <p:spPr>
            <a:xfrm>
              <a:off x="4791661" y="3918344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80" name="rc80"/>
            <p:cNvSpPr/>
            <p:nvPr/>
          </p:nvSpPr>
          <p:spPr>
            <a:xfrm>
              <a:off x="5850159" y="3973873"/>
              <a:ext cx="614611" cy="1460408"/>
            </a:xfrm>
            <a:prstGeom prst="rect">
              <a:avLst/>
            </a:prstGeom>
            <a:solidFill>
              <a:srgbClr val="FD8D3C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81" name="rc81"/>
            <p:cNvSpPr/>
            <p:nvPr/>
          </p:nvSpPr>
          <p:spPr>
            <a:xfrm>
              <a:off x="4996531" y="3875945"/>
              <a:ext cx="614611" cy="1558336"/>
            </a:xfrm>
            <a:prstGeom prst="rect">
              <a:avLst/>
            </a:prstGeom>
            <a:solidFill>
              <a:srgbClr val="FD8D3C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82" name="pl82"/>
            <p:cNvSpPr/>
            <p:nvPr/>
          </p:nvSpPr>
          <p:spPr>
            <a:xfrm>
              <a:off x="6080638" y="3533782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3" name="pl83"/>
            <p:cNvSpPr/>
            <p:nvPr/>
          </p:nvSpPr>
          <p:spPr>
            <a:xfrm>
              <a:off x="6157464" y="3533782"/>
              <a:ext cx="0" cy="816304"/>
            </a:xfrm>
            <a:custGeom>
              <a:avLst/>
              <a:pathLst>
                <a:path w="0" h="816304">
                  <a:moveTo>
                    <a:pt x="0" y="0"/>
                  </a:moveTo>
                  <a:lnTo>
                    <a:pt x="0" y="816304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4" name="pl84"/>
            <p:cNvSpPr/>
            <p:nvPr/>
          </p:nvSpPr>
          <p:spPr>
            <a:xfrm>
              <a:off x="6080638" y="4350087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5" name="pl85"/>
            <p:cNvSpPr/>
            <p:nvPr/>
          </p:nvSpPr>
          <p:spPr>
            <a:xfrm>
              <a:off x="5227011" y="3572243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6" name="pl86"/>
            <p:cNvSpPr/>
            <p:nvPr/>
          </p:nvSpPr>
          <p:spPr>
            <a:xfrm>
              <a:off x="5303837" y="3572243"/>
              <a:ext cx="0" cy="577902"/>
            </a:xfrm>
            <a:custGeom>
              <a:avLst/>
              <a:pathLst>
                <a:path w="0" h="577902">
                  <a:moveTo>
                    <a:pt x="0" y="0"/>
                  </a:moveTo>
                  <a:lnTo>
                    <a:pt x="0" y="577902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7" name="pl87"/>
            <p:cNvSpPr/>
            <p:nvPr/>
          </p:nvSpPr>
          <p:spPr>
            <a:xfrm>
              <a:off x="5227011" y="4150146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8" name="pl88"/>
            <p:cNvSpPr/>
            <p:nvPr/>
          </p:nvSpPr>
          <p:spPr>
            <a:xfrm>
              <a:off x="6739230" y="52423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9" name="pl89"/>
            <p:cNvSpPr/>
            <p:nvPr/>
          </p:nvSpPr>
          <p:spPr>
            <a:xfrm>
              <a:off x="6739230" y="48586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0" name="pl90"/>
            <p:cNvSpPr/>
            <p:nvPr/>
          </p:nvSpPr>
          <p:spPr>
            <a:xfrm>
              <a:off x="6739230" y="447482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1" name="pl91"/>
            <p:cNvSpPr/>
            <p:nvPr/>
          </p:nvSpPr>
          <p:spPr>
            <a:xfrm>
              <a:off x="6739230" y="40910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2" name="pl92"/>
            <p:cNvSpPr/>
            <p:nvPr/>
          </p:nvSpPr>
          <p:spPr>
            <a:xfrm>
              <a:off x="6739230" y="3707264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3" name="pl93"/>
            <p:cNvSpPr/>
            <p:nvPr/>
          </p:nvSpPr>
          <p:spPr>
            <a:xfrm>
              <a:off x="6739230" y="33234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4" name="pl94"/>
            <p:cNvSpPr/>
            <p:nvPr/>
          </p:nvSpPr>
          <p:spPr>
            <a:xfrm>
              <a:off x="6739230" y="29397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5" name="pl95"/>
            <p:cNvSpPr/>
            <p:nvPr/>
          </p:nvSpPr>
          <p:spPr>
            <a:xfrm>
              <a:off x="6739230" y="25559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6" name="pl96"/>
            <p:cNvSpPr/>
            <p:nvPr/>
          </p:nvSpPr>
          <p:spPr>
            <a:xfrm>
              <a:off x="6739230" y="217213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7" name="pl97"/>
            <p:cNvSpPr/>
            <p:nvPr/>
          </p:nvSpPr>
          <p:spPr>
            <a:xfrm>
              <a:off x="6739230" y="54342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8" name="pl98"/>
            <p:cNvSpPr/>
            <p:nvPr/>
          </p:nvSpPr>
          <p:spPr>
            <a:xfrm>
              <a:off x="6739230" y="50505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9" name="pl99"/>
            <p:cNvSpPr/>
            <p:nvPr/>
          </p:nvSpPr>
          <p:spPr>
            <a:xfrm>
              <a:off x="6739230" y="46667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0" name="pl100"/>
            <p:cNvSpPr/>
            <p:nvPr/>
          </p:nvSpPr>
          <p:spPr>
            <a:xfrm>
              <a:off x="6739230" y="428293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1" name="pl101"/>
            <p:cNvSpPr/>
            <p:nvPr/>
          </p:nvSpPr>
          <p:spPr>
            <a:xfrm>
              <a:off x="6739230" y="389915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2" name="pl102"/>
            <p:cNvSpPr/>
            <p:nvPr/>
          </p:nvSpPr>
          <p:spPr>
            <a:xfrm>
              <a:off x="6739230" y="3515373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3" name="pl103"/>
            <p:cNvSpPr/>
            <p:nvPr/>
          </p:nvSpPr>
          <p:spPr>
            <a:xfrm>
              <a:off x="6739230" y="31315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4" name="pl104"/>
            <p:cNvSpPr/>
            <p:nvPr/>
          </p:nvSpPr>
          <p:spPr>
            <a:xfrm>
              <a:off x="6739230" y="27478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5" name="pl105"/>
            <p:cNvSpPr/>
            <p:nvPr/>
          </p:nvSpPr>
          <p:spPr>
            <a:xfrm>
              <a:off x="6739230" y="236402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6" name="pl106"/>
            <p:cNvSpPr/>
            <p:nvPr/>
          </p:nvSpPr>
          <p:spPr>
            <a:xfrm>
              <a:off x="6739230" y="19802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7" name="pl107"/>
            <p:cNvSpPr/>
            <p:nvPr/>
          </p:nvSpPr>
          <p:spPr>
            <a:xfrm>
              <a:off x="6739230" y="3918344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108" name="rc108"/>
            <p:cNvSpPr/>
            <p:nvPr/>
          </p:nvSpPr>
          <p:spPr>
            <a:xfrm>
              <a:off x="6944101" y="4065758"/>
              <a:ext cx="614611" cy="1368524"/>
            </a:xfrm>
            <a:prstGeom prst="rect">
              <a:avLst/>
            </a:prstGeom>
            <a:solidFill>
              <a:srgbClr val="FD8D3C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109" name="rc109"/>
            <p:cNvSpPr/>
            <p:nvPr/>
          </p:nvSpPr>
          <p:spPr>
            <a:xfrm>
              <a:off x="7797728" y="3705993"/>
              <a:ext cx="614611" cy="1728288"/>
            </a:xfrm>
            <a:prstGeom prst="rect">
              <a:avLst/>
            </a:prstGeom>
            <a:solidFill>
              <a:srgbClr val="FD8D3C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110" name="pl110"/>
            <p:cNvSpPr/>
            <p:nvPr/>
          </p:nvSpPr>
          <p:spPr>
            <a:xfrm>
              <a:off x="7174580" y="3744568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1" name="pl111"/>
            <p:cNvSpPr/>
            <p:nvPr/>
          </p:nvSpPr>
          <p:spPr>
            <a:xfrm>
              <a:off x="7251406" y="3744568"/>
              <a:ext cx="0" cy="603962"/>
            </a:xfrm>
            <a:custGeom>
              <a:avLst/>
              <a:pathLst>
                <a:path w="0" h="603962">
                  <a:moveTo>
                    <a:pt x="0" y="0"/>
                  </a:moveTo>
                  <a:lnTo>
                    <a:pt x="0" y="603962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2" name="pl112"/>
            <p:cNvSpPr/>
            <p:nvPr/>
          </p:nvSpPr>
          <p:spPr>
            <a:xfrm>
              <a:off x="7174580" y="434853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3" name="pl113"/>
            <p:cNvSpPr/>
            <p:nvPr/>
          </p:nvSpPr>
          <p:spPr>
            <a:xfrm>
              <a:off x="8028207" y="331189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4" name="pl114"/>
            <p:cNvSpPr/>
            <p:nvPr/>
          </p:nvSpPr>
          <p:spPr>
            <a:xfrm>
              <a:off x="8105034" y="3311891"/>
              <a:ext cx="0" cy="746126"/>
            </a:xfrm>
            <a:custGeom>
              <a:avLst/>
              <a:pathLst>
                <a:path w="0" h="746126">
                  <a:moveTo>
                    <a:pt x="0" y="0"/>
                  </a:moveTo>
                  <a:lnTo>
                    <a:pt x="0" y="746126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5" name="pl115"/>
            <p:cNvSpPr/>
            <p:nvPr/>
          </p:nvSpPr>
          <p:spPr>
            <a:xfrm>
              <a:off x="8028207" y="4058018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6" name="tx116"/>
            <p:cNvSpPr/>
            <p:nvPr/>
          </p:nvSpPr>
          <p:spPr>
            <a:xfrm>
              <a:off x="1003024" y="1749972"/>
              <a:ext cx="811347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Whole cohort</a:t>
              </a:r>
            </a:p>
          </p:txBody>
        </p:sp>
        <p:sp>
          <p:nvSpPr>
            <p:cNvPr id="117" name="tx117"/>
            <p:cNvSpPr/>
            <p:nvPr/>
          </p:nvSpPr>
          <p:spPr>
            <a:xfrm>
              <a:off x="3010304" y="1749972"/>
              <a:ext cx="691926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Fried frailty</a:t>
              </a:r>
            </a:p>
          </p:txBody>
        </p:sp>
        <p:sp>
          <p:nvSpPr>
            <p:cNvPr id="118" name="tx118"/>
            <p:cNvSpPr/>
            <p:nvPr/>
          </p:nvSpPr>
          <p:spPr>
            <a:xfrm>
              <a:off x="5451667" y="1749972"/>
              <a:ext cx="557966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119" name="tx119"/>
            <p:cNvSpPr/>
            <p:nvPr/>
          </p:nvSpPr>
          <p:spPr>
            <a:xfrm>
              <a:off x="7082031" y="1749972"/>
              <a:ext cx="1192377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120" name="tx120"/>
            <p:cNvSpPr/>
            <p:nvPr/>
          </p:nvSpPr>
          <p:spPr>
            <a:xfrm>
              <a:off x="1227693" y="5496912"/>
              <a:ext cx="3620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Overall</a:t>
              </a:r>
            </a:p>
          </p:txBody>
        </p:sp>
        <p:sp>
          <p:nvSpPr>
            <p:cNvPr id="121" name="tx121"/>
            <p:cNvSpPr/>
            <p:nvPr/>
          </p:nvSpPr>
          <p:spPr>
            <a:xfrm>
              <a:off x="1168897" y="5620356"/>
              <a:ext cx="47960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(N=1200)</a:t>
              </a:r>
            </a:p>
          </p:txBody>
        </p:sp>
        <p:sp>
          <p:nvSpPr>
            <p:cNvPr id="122" name="tx122"/>
            <p:cNvSpPr/>
            <p:nvPr/>
          </p:nvSpPr>
          <p:spPr>
            <a:xfrm>
              <a:off x="2286704" y="5496912"/>
              <a:ext cx="431871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123" name="tx123"/>
            <p:cNvSpPr/>
            <p:nvPr/>
          </p:nvSpPr>
          <p:spPr>
            <a:xfrm>
              <a:off x="2294614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124" name="tx124"/>
            <p:cNvSpPr/>
            <p:nvPr/>
          </p:nvSpPr>
          <p:spPr>
            <a:xfrm>
              <a:off x="3156243" y="5496912"/>
              <a:ext cx="40005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125" name="tx125"/>
            <p:cNvSpPr/>
            <p:nvPr/>
          </p:nvSpPr>
          <p:spPr>
            <a:xfrm>
              <a:off x="3148242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126" name="tx126"/>
            <p:cNvSpPr/>
            <p:nvPr/>
          </p:nvSpPr>
          <p:spPr>
            <a:xfrm>
              <a:off x="4098750" y="5496912"/>
              <a:ext cx="22229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127" name="tx127"/>
            <p:cNvSpPr/>
            <p:nvPr/>
          </p:nvSpPr>
          <p:spPr>
            <a:xfrm>
              <a:off x="4001869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128" name="tx128"/>
            <p:cNvSpPr/>
            <p:nvPr/>
          </p:nvSpPr>
          <p:spPr>
            <a:xfrm>
              <a:off x="4989375" y="5496912"/>
              <a:ext cx="628924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 cachexia</a:t>
              </a:r>
            </a:p>
          </p:txBody>
        </p:sp>
        <p:sp>
          <p:nvSpPr>
            <p:cNvPr id="129" name="tx129"/>
            <p:cNvSpPr/>
            <p:nvPr/>
          </p:nvSpPr>
          <p:spPr>
            <a:xfrm>
              <a:off x="5095811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130" name="tx130"/>
            <p:cNvSpPr/>
            <p:nvPr/>
          </p:nvSpPr>
          <p:spPr>
            <a:xfrm>
              <a:off x="5919218" y="5496912"/>
              <a:ext cx="476493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131" name="tx131"/>
            <p:cNvSpPr/>
            <p:nvPr/>
          </p:nvSpPr>
          <p:spPr>
            <a:xfrm>
              <a:off x="5949438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132" name="tx132"/>
            <p:cNvSpPr/>
            <p:nvPr/>
          </p:nvSpPr>
          <p:spPr>
            <a:xfrm>
              <a:off x="6908369" y="5496912"/>
              <a:ext cx="686074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Malnourished</a:t>
              </a:r>
            </a:p>
          </p:txBody>
        </p:sp>
        <p:sp>
          <p:nvSpPr>
            <p:cNvPr id="133" name="tx133"/>
            <p:cNvSpPr/>
            <p:nvPr/>
          </p:nvSpPr>
          <p:spPr>
            <a:xfrm>
              <a:off x="7043380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134" name="tx134"/>
            <p:cNvSpPr/>
            <p:nvPr/>
          </p:nvSpPr>
          <p:spPr>
            <a:xfrm>
              <a:off x="7723912" y="5496912"/>
              <a:ext cx="762243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Well-nourished</a:t>
              </a:r>
            </a:p>
          </p:txBody>
        </p:sp>
        <p:sp>
          <p:nvSpPr>
            <p:cNvPr id="135" name="tx135"/>
            <p:cNvSpPr/>
            <p:nvPr/>
          </p:nvSpPr>
          <p:spPr>
            <a:xfrm>
              <a:off x="7897008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136" name="tx136"/>
            <p:cNvSpPr/>
            <p:nvPr/>
          </p:nvSpPr>
          <p:spPr>
            <a:xfrm>
              <a:off x="763300" y="5388699"/>
              <a:ext cx="70591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37" name="tx137"/>
            <p:cNvSpPr/>
            <p:nvPr/>
          </p:nvSpPr>
          <p:spPr>
            <a:xfrm>
              <a:off x="763300" y="5004917"/>
              <a:ext cx="70591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</a:t>
              </a:r>
            </a:p>
          </p:txBody>
        </p:sp>
        <p:sp>
          <p:nvSpPr>
            <p:cNvPr id="138" name="tx138"/>
            <p:cNvSpPr/>
            <p:nvPr/>
          </p:nvSpPr>
          <p:spPr>
            <a:xfrm>
              <a:off x="692708" y="4621135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139" name="tx139"/>
            <p:cNvSpPr/>
            <p:nvPr/>
          </p:nvSpPr>
          <p:spPr>
            <a:xfrm>
              <a:off x="692708" y="4237354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</a:t>
              </a:r>
            </a:p>
          </p:txBody>
        </p:sp>
        <p:sp>
          <p:nvSpPr>
            <p:cNvPr id="140" name="tx140"/>
            <p:cNvSpPr/>
            <p:nvPr/>
          </p:nvSpPr>
          <p:spPr>
            <a:xfrm>
              <a:off x="692708" y="3853572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141" name="tx141"/>
            <p:cNvSpPr/>
            <p:nvPr/>
          </p:nvSpPr>
          <p:spPr>
            <a:xfrm>
              <a:off x="692708" y="3469790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42" name="tx142"/>
            <p:cNvSpPr/>
            <p:nvPr/>
          </p:nvSpPr>
          <p:spPr>
            <a:xfrm>
              <a:off x="692708" y="3086008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143" name="tx143"/>
            <p:cNvSpPr/>
            <p:nvPr/>
          </p:nvSpPr>
          <p:spPr>
            <a:xfrm>
              <a:off x="692708" y="2702227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35</a:t>
              </a:r>
            </a:p>
          </p:txBody>
        </p:sp>
        <p:sp>
          <p:nvSpPr>
            <p:cNvPr id="144" name="tx144"/>
            <p:cNvSpPr/>
            <p:nvPr/>
          </p:nvSpPr>
          <p:spPr>
            <a:xfrm>
              <a:off x="692708" y="2318445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145" name="tx145"/>
            <p:cNvSpPr/>
            <p:nvPr/>
          </p:nvSpPr>
          <p:spPr>
            <a:xfrm>
              <a:off x="692708" y="1934663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45</a:t>
              </a:r>
            </a:p>
          </p:txBody>
        </p:sp>
        <p:sp>
          <p:nvSpPr>
            <p:cNvPr id="146" name="tx146"/>
            <p:cNvSpPr/>
            <p:nvPr/>
          </p:nvSpPr>
          <p:spPr>
            <a:xfrm rot="-5400000">
              <a:off x="169121" y="3622614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147" name="tx147"/>
            <p:cNvSpPr/>
            <p:nvPr/>
          </p:nvSpPr>
          <p:spPr>
            <a:xfrm>
              <a:off x="896522" y="1379836"/>
              <a:ext cx="421072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CKD-EPI 2021 cr-cys vs measured GFR · absolute mL/min · exact binomial 95% CI</a:t>
              </a:r>
            </a:p>
          </p:txBody>
        </p:sp>
        <p:sp>
          <p:nvSpPr>
            <p:cNvPr id="148" name="tx148"/>
            <p:cNvSpPr/>
            <p:nvPr/>
          </p:nvSpPr>
          <p:spPr>
            <a:xfrm>
              <a:off x="896522" y="1503280"/>
              <a:ext cx="2467691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Dashed rule = whole-cohort rate at this threshold</a:t>
              </a:r>
            </a:p>
          </p:txBody>
        </p:sp>
        <p:sp>
          <p:nvSpPr>
            <p:cNvPr id="149" name="tx149"/>
            <p:cNvSpPr/>
            <p:nvPr/>
          </p:nvSpPr>
          <p:spPr>
            <a:xfrm>
              <a:off x="896522" y="1166869"/>
              <a:ext cx="5317967" cy="10972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overdose risk when dosing by eGFRcr-cys — ≥15% overdose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96522" y="5242391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96522" y="4858609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96522" y="4474827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96522" y="4091046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96522" y="3707264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896522" y="3323482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896522" y="2939700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896522" y="2555918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96522" y="2172137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96522" y="5434282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96522" y="5050500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96522" y="4666718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96522" y="4282936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96522" y="3899155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96522" y="3515373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896522" y="3131591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896522" y="2747809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896522" y="2364028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96522" y="1980246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96522" y="4532395"/>
              <a:ext cx="1024352" cy="0"/>
            </a:xfrm>
            <a:custGeom>
              <a:avLst/>
              <a:pathLst>
                <a:path w="1024352" h="0">
                  <a:moveTo>
                    <a:pt x="0" y="0"/>
                  </a:moveTo>
                  <a:lnTo>
                    <a:pt x="1024352" y="0"/>
                  </a:lnTo>
                  <a:lnTo>
                    <a:pt x="1024352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101392" y="4532395"/>
              <a:ext cx="614611" cy="901887"/>
            </a:xfrm>
            <a:prstGeom prst="rect">
              <a:avLst/>
            </a:prstGeom>
            <a:solidFill>
              <a:srgbClr val="D94801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331872" y="4382109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408698" y="4382109"/>
              <a:ext cx="0" cy="286002"/>
            </a:xfrm>
            <a:custGeom>
              <a:avLst/>
              <a:pathLst>
                <a:path w="0" h="286002">
                  <a:moveTo>
                    <a:pt x="0" y="0"/>
                  </a:moveTo>
                  <a:lnTo>
                    <a:pt x="0" y="286002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331872" y="466811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990464" y="5242391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990464" y="4858609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990464" y="4474827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990464" y="4091046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990464" y="3707264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990464" y="3323482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990464" y="2939700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990464" y="2555918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990464" y="2172137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990464" y="5434282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990464" y="5050500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990464" y="4666718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1990464" y="4282936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1990464" y="3899155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990464" y="3515373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1990464" y="3131591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pl44"/>
            <p:cNvSpPr/>
            <p:nvPr/>
          </p:nvSpPr>
          <p:spPr>
            <a:xfrm>
              <a:off x="1990464" y="2747809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990464" y="2364028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6" name="pl46"/>
            <p:cNvSpPr/>
            <p:nvPr/>
          </p:nvSpPr>
          <p:spPr>
            <a:xfrm>
              <a:off x="1990464" y="1980246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7" name="pl47"/>
            <p:cNvSpPr/>
            <p:nvPr/>
          </p:nvSpPr>
          <p:spPr>
            <a:xfrm>
              <a:off x="1990464" y="4532395"/>
              <a:ext cx="2731607" cy="0"/>
            </a:xfrm>
            <a:custGeom>
              <a:avLst/>
              <a:pathLst>
                <a:path w="2731607" h="0">
                  <a:moveTo>
                    <a:pt x="0" y="0"/>
                  </a:moveTo>
                  <a:lnTo>
                    <a:pt x="2731607" y="0"/>
                  </a:lnTo>
                  <a:lnTo>
                    <a:pt x="2731607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3902589" y="4755022"/>
              <a:ext cx="614611" cy="679259"/>
            </a:xfrm>
            <a:prstGeom prst="rect">
              <a:avLst/>
            </a:prstGeom>
            <a:solidFill>
              <a:srgbClr val="D94801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9" name="rc49"/>
            <p:cNvSpPr/>
            <p:nvPr/>
          </p:nvSpPr>
          <p:spPr>
            <a:xfrm>
              <a:off x="2195334" y="4829535"/>
              <a:ext cx="614611" cy="604747"/>
            </a:xfrm>
            <a:prstGeom prst="rect">
              <a:avLst/>
            </a:prstGeom>
            <a:solidFill>
              <a:srgbClr val="D94801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0" name="rc50"/>
            <p:cNvSpPr/>
            <p:nvPr/>
          </p:nvSpPr>
          <p:spPr>
            <a:xfrm>
              <a:off x="3048962" y="4700941"/>
              <a:ext cx="614611" cy="733340"/>
            </a:xfrm>
            <a:prstGeom prst="rect">
              <a:avLst/>
            </a:prstGeom>
            <a:solidFill>
              <a:srgbClr val="D94801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4133069" y="423129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4209895" y="4231291"/>
              <a:ext cx="0" cy="870973"/>
            </a:xfrm>
            <a:custGeom>
              <a:avLst/>
              <a:pathLst>
                <a:path w="0" h="870973">
                  <a:moveTo>
                    <a:pt x="0" y="0"/>
                  </a:moveTo>
                  <a:lnTo>
                    <a:pt x="0" y="870973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4133069" y="5102265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2425814" y="442907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2502640" y="4429071"/>
              <a:ext cx="0" cy="678094"/>
            </a:xfrm>
            <a:custGeom>
              <a:avLst/>
              <a:pathLst>
                <a:path w="0" h="678094">
                  <a:moveTo>
                    <a:pt x="0" y="0"/>
                  </a:moveTo>
                  <a:lnTo>
                    <a:pt x="0" y="678094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2425814" y="5107165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3279441" y="4408982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3356268" y="4408982"/>
              <a:ext cx="0" cy="523368"/>
            </a:xfrm>
            <a:custGeom>
              <a:avLst/>
              <a:pathLst>
                <a:path w="0" h="523368">
                  <a:moveTo>
                    <a:pt x="0" y="0"/>
                  </a:moveTo>
                  <a:lnTo>
                    <a:pt x="0" y="523368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3279441" y="4932351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4791661" y="52423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4791661" y="48586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4791661" y="447482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pl63"/>
            <p:cNvSpPr/>
            <p:nvPr/>
          </p:nvSpPr>
          <p:spPr>
            <a:xfrm>
              <a:off x="4791661" y="40910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4791661" y="3707264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pl65"/>
            <p:cNvSpPr/>
            <p:nvPr/>
          </p:nvSpPr>
          <p:spPr>
            <a:xfrm>
              <a:off x="4791661" y="33234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4791661" y="29397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pl67"/>
            <p:cNvSpPr/>
            <p:nvPr/>
          </p:nvSpPr>
          <p:spPr>
            <a:xfrm>
              <a:off x="4791661" y="25559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8" name="pl68"/>
            <p:cNvSpPr/>
            <p:nvPr/>
          </p:nvSpPr>
          <p:spPr>
            <a:xfrm>
              <a:off x="4791661" y="217213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9" name="pl69"/>
            <p:cNvSpPr/>
            <p:nvPr/>
          </p:nvSpPr>
          <p:spPr>
            <a:xfrm>
              <a:off x="4791661" y="54342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0" name="pl70"/>
            <p:cNvSpPr/>
            <p:nvPr/>
          </p:nvSpPr>
          <p:spPr>
            <a:xfrm>
              <a:off x="4791661" y="50505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1" name="pl71"/>
            <p:cNvSpPr/>
            <p:nvPr/>
          </p:nvSpPr>
          <p:spPr>
            <a:xfrm>
              <a:off x="4791661" y="46667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4791661" y="428293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pl73"/>
            <p:cNvSpPr/>
            <p:nvPr/>
          </p:nvSpPr>
          <p:spPr>
            <a:xfrm>
              <a:off x="4791661" y="389915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4791661" y="3515373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pl75"/>
            <p:cNvSpPr/>
            <p:nvPr/>
          </p:nvSpPr>
          <p:spPr>
            <a:xfrm>
              <a:off x="4791661" y="31315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4791661" y="27478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pl77"/>
            <p:cNvSpPr/>
            <p:nvPr/>
          </p:nvSpPr>
          <p:spPr>
            <a:xfrm>
              <a:off x="4791661" y="236402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4791661" y="19802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pl79"/>
            <p:cNvSpPr/>
            <p:nvPr/>
          </p:nvSpPr>
          <p:spPr>
            <a:xfrm>
              <a:off x="4791661" y="453239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80" name="rc80"/>
            <p:cNvSpPr/>
            <p:nvPr/>
          </p:nvSpPr>
          <p:spPr>
            <a:xfrm>
              <a:off x="5850159" y="4483318"/>
              <a:ext cx="614611" cy="950963"/>
            </a:xfrm>
            <a:prstGeom prst="rect">
              <a:avLst/>
            </a:prstGeom>
            <a:solidFill>
              <a:srgbClr val="D94801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81" name="rc81"/>
            <p:cNvSpPr/>
            <p:nvPr/>
          </p:nvSpPr>
          <p:spPr>
            <a:xfrm>
              <a:off x="4996531" y="4439599"/>
              <a:ext cx="614611" cy="994682"/>
            </a:xfrm>
            <a:prstGeom prst="rect">
              <a:avLst/>
            </a:prstGeom>
            <a:solidFill>
              <a:srgbClr val="D94801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82" name="pl82"/>
            <p:cNvSpPr/>
            <p:nvPr/>
          </p:nvSpPr>
          <p:spPr>
            <a:xfrm>
              <a:off x="6080638" y="4098242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3" name="pl83"/>
            <p:cNvSpPr/>
            <p:nvPr/>
          </p:nvSpPr>
          <p:spPr>
            <a:xfrm>
              <a:off x="6157464" y="4098242"/>
              <a:ext cx="0" cy="691835"/>
            </a:xfrm>
            <a:custGeom>
              <a:avLst/>
              <a:pathLst>
                <a:path w="0" h="691835">
                  <a:moveTo>
                    <a:pt x="0" y="0"/>
                  </a:moveTo>
                  <a:lnTo>
                    <a:pt x="0" y="691835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4" name="pl84"/>
            <p:cNvSpPr/>
            <p:nvPr/>
          </p:nvSpPr>
          <p:spPr>
            <a:xfrm>
              <a:off x="6080638" y="4790078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5" name="pl85"/>
            <p:cNvSpPr/>
            <p:nvPr/>
          </p:nvSpPr>
          <p:spPr>
            <a:xfrm>
              <a:off x="5227011" y="4178236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6" name="pl86"/>
            <p:cNvSpPr/>
            <p:nvPr/>
          </p:nvSpPr>
          <p:spPr>
            <a:xfrm>
              <a:off x="5303837" y="4178236"/>
              <a:ext cx="0" cy="485667"/>
            </a:xfrm>
            <a:custGeom>
              <a:avLst/>
              <a:pathLst>
                <a:path w="0" h="485667">
                  <a:moveTo>
                    <a:pt x="0" y="0"/>
                  </a:moveTo>
                  <a:lnTo>
                    <a:pt x="0" y="485667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7" name="pl87"/>
            <p:cNvSpPr/>
            <p:nvPr/>
          </p:nvSpPr>
          <p:spPr>
            <a:xfrm>
              <a:off x="5227011" y="4663904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8" name="pl88"/>
            <p:cNvSpPr/>
            <p:nvPr/>
          </p:nvSpPr>
          <p:spPr>
            <a:xfrm>
              <a:off x="6739230" y="52423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9" name="pl89"/>
            <p:cNvSpPr/>
            <p:nvPr/>
          </p:nvSpPr>
          <p:spPr>
            <a:xfrm>
              <a:off x="6739230" y="48586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0" name="pl90"/>
            <p:cNvSpPr/>
            <p:nvPr/>
          </p:nvSpPr>
          <p:spPr>
            <a:xfrm>
              <a:off x="6739230" y="447482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1" name="pl91"/>
            <p:cNvSpPr/>
            <p:nvPr/>
          </p:nvSpPr>
          <p:spPr>
            <a:xfrm>
              <a:off x="6739230" y="40910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2" name="pl92"/>
            <p:cNvSpPr/>
            <p:nvPr/>
          </p:nvSpPr>
          <p:spPr>
            <a:xfrm>
              <a:off x="6739230" y="3707264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3" name="pl93"/>
            <p:cNvSpPr/>
            <p:nvPr/>
          </p:nvSpPr>
          <p:spPr>
            <a:xfrm>
              <a:off x="6739230" y="33234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4" name="pl94"/>
            <p:cNvSpPr/>
            <p:nvPr/>
          </p:nvSpPr>
          <p:spPr>
            <a:xfrm>
              <a:off x="6739230" y="29397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5" name="pl95"/>
            <p:cNvSpPr/>
            <p:nvPr/>
          </p:nvSpPr>
          <p:spPr>
            <a:xfrm>
              <a:off x="6739230" y="25559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6" name="pl96"/>
            <p:cNvSpPr/>
            <p:nvPr/>
          </p:nvSpPr>
          <p:spPr>
            <a:xfrm>
              <a:off x="6739230" y="2172137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7" name="pl97"/>
            <p:cNvSpPr/>
            <p:nvPr/>
          </p:nvSpPr>
          <p:spPr>
            <a:xfrm>
              <a:off x="6739230" y="5434282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8" name="pl98"/>
            <p:cNvSpPr/>
            <p:nvPr/>
          </p:nvSpPr>
          <p:spPr>
            <a:xfrm>
              <a:off x="6739230" y="5050500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9" name="pl99"/>
            <p:cNvSpPr/>
            <p:nvPr/>
          </p:nvSpPr>
          <p:spPr>
            <a:xfrm>
              <a:off x="6739230" y="466671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0" name="pl100"/>
            <p:cNvSpPr/>
            <p:nvPr/>
          </p:nvSpPr>
          <p:spPr>
            <a:xfrm>
              <a:off x="6739230" y="428293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1" name="pl101"/>
            <p:cNvSpPr/>
            <p:nvPr/>
          </p:nvSpPr>
          <p:spPr>
            <a:xfrm>
              <a:off x="6739230" y="389915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2" name="pl102"/>
            <p:cNvSpPr/>
            <p:nvPr/>
          </p:nvSpPr>
          <p:spPr>
            <a:xfrm>
              <a:off x="6739230" y="3515373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3" name="pl103"/>
            <p:cNvSpPr/>
            <p:nvPr/>
          </p:nvSpPr>
          <p:spPr>
            <a:xfrm>
              <a:off x="6739230" y="3131591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4" name="pl104"/>
            <p:cNvSpPr/>
            <p:nvPr/>
          </p:nvSpPr>
          <p:spPr>
            <a:xfrm>
              <a:off x="6739230" y="2747809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5" name="pl105"/>
            <p:cNvSpPr/>
            <p:nvPr/>
          </p:nvSpPr>
          <p:spPr>
            <a:xfrm>
              <a:off x="6739230" y="2364028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6" name="pl106"/>
            <p:cNvSpPr/>
            <p:nvPr/>
          </p:nvSpPr>
          <p:spPr>
            <a:xfrm>
              <a:off x="6739230" y="1980246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7" name="pl107"/>
            <p:cNvSpPr/>
            <p:nvPr/>
          </p:nvSpPr>
          <p:spPr>
            <a:xfrm>
              <a:off x="6739230" y="4532395"/>
              <a:ext cx="1877980" cy="0"/>
            </a:xfrm>
            <a:custGeom>
              <a:avLst/>
              <a:pathLst>
                <a:path w="1877980" h="0">
                  <a:moveTo>
                    <a:pt x="0" y="0"/>
                  </a:moveTo>
                  <a:lnTo>
                    <a:pt x="1877980" y="0"/>
                  </a:lnTo>
                  <a:lnTo>
                    <a:pt x="1877980" y="0"/>
                  </a:lnTo>
                </a:path>
              </a:pathLst>
            </a:custGeom>
            <a:ln w="10840" cap="flat">
              <a:solidFill>
                <a:srgbClr val="737373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108" name="rc108"/>
            <p:cNvSpPr/>
            <p:nvPr/>
          </p:nvSpPr>
          <p:spPr>
            <a:xfrm>
              <a:off x="6944101" y="4621101"/>
              <a:ext cx="614611" cy="813181"/>
            </a:xfrm>
            <a:prstGeom prst="rect">
              <a:avLst/>
            </a:prstGeom>
            <a:solidFill>
              <a:srgbClr val="D94801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109" name="rc109"/>
            <p:cNvSpPr/>
            <p:nvPr/>
          </p:nvSpPr>
          <p:spPr>
            <a:xfrm>
              <a:off x="7797728" y="4239729"/>
              <a:ext cx="614611" cy="1194552"/>
            </a:xfrm>
            <a:prstGeom prst="rect">
              <a:avLst/>
            </a:prstGeom>
            <a:solidFill>
              <a:srgbClr val="D94801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110" name="pl110"/>
            <p:cNvSpPr/>
            <p:nvPr/>
          </p:nvSpPr>
          <p:spPr>
            <a:xfrm>
              <a:off x="7174580" y="4352232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1" name="pl111"/>
            <p:cNvSpPr/>
            <p:nvPr/>
          </p:nvSpPr>
          <p:spPr>
            <a:xfrm>
              <a:off x="7251406" y="4352232"/>
              <a:ext cx="0" cy="490213"/>
            </a:xfrm>
            <a:custGeom>
              <a:avLst/>
              <a:pathLst>
                <a:path w="0" h="490213">
                  <a:moveTo>
                    <a:pt x="0" y="0"/>
                  </a:moveTo>
                  <a:lnTo>
                    <a:pt x="0" y="490213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2" name="pl112"/>
            <p:cNvSpPr/>
            <p:nvPr/>
          </p:nvSpPr>
          <p:spPr>
            <a:xfrm>
              <a:off x="7174580" y="4842445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3" name="pl113"/>
            <p:cNvSpPr/>
            <p:nvPr/>
          </p:nvSpPr>
          <p:spPr>
            <a:xfrm>
              <a:off x="8028207" y="3887450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4" name="pl114"/>
            <p:cNvSpPr/>
            <p:nvPr/>
          </p:nvSpPr>
          <p:spPr>
            <a:xfrm>
              <a:off x="8105034" y="3887450"/>
              <a:ext cx="0" cy="651496"/>
            </a:xfrm>
            <a:custGeom>
              <a:avLst/>
              <a:pathLst>
                <a:path w="0" h="651496">
                  <a:moveTo>
                    <a:pt x="0" y="0"/>
                  </a:moveTo>
                  <a:lnTo>
                    <a:pt x="0" y="651496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5" name="pl115"/>
            <p:cNvSpPr/>
            <p:nvPr/>
          </p:nvSpPr>
          <p:spPr>
            <a:xfrm>
              <a:off x="8028207" y="4538947"/>
              <a:ext cx="153652" cy="0"/>
            </a:xfrm>
            <a:custGeom>
              <a:avLst/>
              <a:pathLst>
                <a:path w="153652" h="0">
                  <a:moveTo>
                    <a:pt x="0" y="0"/>
                  </a:moveTo>
                  <a:lnTo>
                    <a:pt x="153652" y="0"/>
                  </a:lnTo>
                </a:path>
              </a:pathLst>
            </a:custGeom>
            <a:ln w="10840" cap="flat">
              <a:solidFill>
                <a:srgbClr val="40404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6" name="tx116"/>
            <p:cNvSpPr/>
            <p:nvPr/>
          </p:nvSpPr>
          <p:spPr>
            <a:xfrm>
              <a:off x="1003024" y="1749972"/>
              <a:ext cx="811347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Whole cohort</a:t>
              </a:r>
            </a:p>
          </p:txBody>
        </p:sp>
        <p:sp>
          <p:nvSpPr>
            <p:cNvPr id="117" name="tx117"/>
            <p:cNvSpPr/>
            <p:nvPr/>
          </p:nvSpPr>
          <p:spPr>
            <a:xfrm>
              <a:off x="3010304" y="1749972"/>
              <a:ext cx="691926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Fried frailty</a:t>
              </a:r>
            </a:p>
          </p:txBody>
        </p:sp>
        <p:sp>
          <p:nvSpPr>
            <p:cNvPr id="118" name="tx118"/>
            <p:cNvSpPr/>
            <p:nvPr/>
          </p:nvSpPr>
          <p:spPr>
            <a:xfrm>
              <a:off x="5451667" y="1749972"/>
              <a:ext cx="557966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119" name="tx119"/>
            <p:cNvSpPr/>
            <p:nvPr/>
          </p:nvSpPr>
          <p:spPr>
            <a:xfrm>
              <a:off x="7082031" y="1749972"/>
              <a:ext cx="1192377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1A1A1A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120" name="tx120"/>
            <p:cNvSpPr/>
            <p:nvPr/>
          </p:nvSpPr>
          <p:spPr>
            <a:xfrm>
              <a:off x="1227693" y="5496912"/>
              <a:ext cx="36201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Overall</a:t>
              </a:r>
            </a:p>
          </p:txBody>
        </p:sp>
        <p:sp>
          <p:nvSpPr>
            <p:cNvPr id="121" name="tx121"/>
            <p:cNvSpPr/>
            <p:nvPr/>
          </p:nvSpPr>
          <p:spPr>
            <a:xfrm>
              <a:off x="1168897" y="5620356"/>
              <a:ext cx="47960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(N=1200)</a:t>
              </a:r>
            </a:p>
          </p:txBody>
        </p:sp>
        <p:sp>
          <p:nvSpPr>
            <p:cNvPr id="122" name="tx122"/>
            <p:cNvSpPr/>
            <p:nvPr/>
          </p:nvSpPr>
          <p:spPr>
            <a:xfrm>
              <a:off x="2286704" y="5496912"/>
              <a:ext cx="431871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Non-frail</a:t>
              </a:r>
            </a:p>
          </p:txBody>
        </p:sp>
        <p:sp>
          <p:nvSpPr>
            <p:cNvPr id="123" name="tx123"/>
            <p:cNvSpPr/>
            <p:nvPr/>
          </p:nvSpPr>
          <p:spPr>
            <a:xfrm>
              <a:off x="2294614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(N=165)</a:t>
              </a:r>
            </a:p>
          </p:txBody>
        </p:sp>
        <p:sp>
          <p:nvSpPr>
            <p:cNvPr id="124" name="tx124"/>
            <p:cNvSpPr/>
            <p:nvPr/>
          </p:nvSpPr>
          <p:spPr>
            <a:xfrm>
              <a:off x="3156243" y="5496912"/>
              <a:ext cx="40005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Pre-frail</a:t>
              </a:r>
            </a:p>
          </p:txBody>
        </p:sp>
        <p:sp>
          <p:nvSpPr>
            <p:cNvPr id="125" name="tx125"/>
            <p:cNvSpPr/>
            <p:nvPr/>
          </p:nvSpPr>
          <p:spPr>
            <a:xfrm>
              <a:off x="3148242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(N=314)</a:t>
              </a:r>
            </a:p>
          </p:txBody>
        </p:sp>
        <p:sp>
          <p:nvSpPr>
            <p:cNvPr id="126" name="tx126"/>
            <p:cNvSpPr/>
            <p:nvPr/>
          </p:nvSpPr>
          <p:spPr>
            <a:xfrm>
              <a:off x="4098750" y="5496912"/>
              <a:ext cx="22229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Frail</a:t>
              </a:r>
            </a:p>
          </p:txBody>
        </p:sp>
        <p:sp>
          <p:nvSpPr>
            <p:cNvPr id="127" name="tx127"/>
            <p:cNvSpPr/>
            <p:nvPr/>
          </p:nvSpPr>
          <p:spPr>
            <a:xfrm>
              <a:off x="4001869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(N=113)</a:t>
              </a:r>
            </a:p>
          </p:txBody>
        </p:sp>
        <p:sp>
          <p:nvSpPr>
            <p:cNvPr id="128" name="tx128"/>
            <p:cNvSpPr/>
            <p:nvPr/>
          </p:nvSpPr>
          <p:spPr>
            <a:xfrm>
              <a:off x="4989375" y="5496912"/>
              <a:ext cx="628924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No cachexia</a:t>
              </a:r>
            </a:p>
          </p:txBody>
        </p:sp>
        <p:sp>
          <p:nvSpPr>
            <p:cNvPr id="129" name="tx129"/>
            <p:cNvSpPr/>
            <p:nvPr/>
          </p:nvSpPr>
          <p:spPr>
            <a:xfrm>
              <a:off x="5095811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(N=463)</a:t>
              </a:r>
            </a:p>
          </p:txBody>
        </p:sp>
        <p:sp>
          <p:nvSpPr>
            <p:cNvPr id="130" name="tx130"/>
            <p:cNvSpPr/>
            <p:nvPr/>
          </p:nvSpPr>
          <p:spPr>
            <a:xfrm>
              <a:off x="5919218" y="5496912"/>
              <a:ext cx="476493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Cachexia</a:t>
              </a:r>
            </a:p>
          </p:txBody>
        </p:sp>
        <p:sp>
          <p:nvSpPr>
            <p:cNvPr id="131" name="tx131"/>
            <p:cNvSpPr/>
            <p:nvPr/>
          </p:nvSpPr>
          <p:spPr>
            <a:xfrm>
              <a:off x="5949438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(N=226)</a:t>
              </a:r>
            </a:p>
          </p:txBody>
        </p:sp>
        <p:sp>
          <p:nvSpPr>
            <p:cNvPr id="132" name="tx132"/>
            <p:cNvSpPr/>
            <p:nvPr/>
          </p:nvSpPr>
          <p:spPr>
            <a:xfrm>
              <a:off x="6908369" y="5496912"/>
              <a:ext cx="686074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Malnourished</a:t>
              </a:r>
            </a:p>
          </p:txBody>
        </p:sp>
        <p:sp>
          <p:nvSpPr>
            <p:cNvPr id="133" name="tx133"/>
            <p:cNvSpPr/>
            <p:nvPr/>
          </p:nvSpPr>
          <p:spPr>
            <a:xfrm>
              <a:off x="7043380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134" name="tx134"/>
            <p:cNvSpPr/>
            <p:nvPr/>
          </p:nvSpPr>
          <p:spPr>
            <a:xfrm>
              <a:off x="7723912" y="5496912"/>
              <a:ext cx="762243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Well-nourished</a:t>
              </a:r>
            </a:p>
          </p:txBody>
        </p:sp>
        <p:sp>
          <p:nvSpPr>
            <p:cNvPr id="135" name="tx135"/>
            <p:cNvSpPr/>
            <p:nvPr/>
          </p:nvSpPr>
          <p:spPr>
            <a:xfrm>
              <a:off x="7897008" y="5620356"/>
              <a:ext cx="41605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136" name="tx136"/>
            <p:cNvSpPr/>
            <p:nvPr/>
          </p:nvSpPr>
          <p:spPr>
            <a:xfrm>
              <a:off x="763300" y="5388699"/>
              <a:ext cx="70591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37" name="tx137"/>
            <p:cNvSpPr/>
            <p:nvPr/>
          </p:nvSpPr>
          <p:spPr>
            <a:xfrm>
              <a:off x="763300" y="5004917"/>
              <a:ext cx="70591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</a:t>
              </a:r>
            </a:p>
          </p:txBody>
        </p:sp>
        <p:sp>
          <p:nvSpPr>
            <p:cNvPr id="138" name="tx138"/>
            <p:cNvSpPr/>
            <p:nvPr/>
          </p:nvSpPr>
          <p:spPr>
            <a:xfrm>
              <a:off x="692708" y="4621135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139" name="tx139"/>
            <p:cNvSpPr/>
            <p:nvPr/>
          </p:nvSpPr>
          <p:spPr>
            <a:xfrm>
              <a:off x="692708" y="4237354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</a:t>
              </a:r>
            </a:p>
          </p:txBody>
        </p:sp>
        <p:sp>
          <p:nvSpPr>
            <p:cNvPr id="140" name="tx140"/>
            <p:cNvSpPr/>
            <p:nvPr/>
          </p:nvSpPr>
          <p:spPr>
            <a:xfrm>
              <a:off x="692708" y="3853572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141" name="tx141"/>
            <p:cNvSpPr/>
            <p:nvPr/>
          </p:nvSpPr>
          <p:spPr>
            <a:xfrm>
              <a:off x="692708" y="3469790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142" name="tx142"/>
            <p:cNvSpPr/>
            <p:nvPr/>
          </p:nvSpPr>
          <p:spPr>
            <a:xfrm>
              <a:off x="692708" y="3086008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143" name="tx143"/>
            <p:cNvSpPr/>
            <p:nvPr/>
          </p:nvSpPr>
          <p:spPr>
            <a:xfrm>
              <a:off x="692708" y="2702227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35</a:t>
              </a:r>
            </a:p>
          </p:txBody>
        </p:sp>
        <p:sp>
          <p:nvSpPr>
            <p:cNvPr id="144" name="tx144"/>
            <p:cNvSpPr/>
            <p:nvPr/>
          </p:nvSpPr>
          <p:spPr>
            <a:xfrm>
              <a:off x="692708" y="2318445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145" name="tx145"/>
            <p:cNvSpPr/>
            <p:nvPr/>
          </p:nvSpPr>
          <p:spPr>
            <a:xfrm>
              <a:off x="692708" y="1934663"/>
              <a:ext cx="141183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45</a:t>
              </a:r>
            </a:p>
          </p:txBody>
        </p:sp>
        <p:sp>
          <p:nvSpPr>
            <p:cNvPr id="146" name="tx146"/>
            <p:cNvSpPr/>
            <p:nvPr/>
          </p:nvSpPr>
          <p:spPr>
            <a:xfrm rot="-5400000">
              <a:off x="169121" y="3622614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147" name="tx147"/>
            <p:cNvSpPr/>
            <p:nvPr/>
          </p:nvSpPr>
          <p:spPr>
            <a:xfrm>
              <a:off x="896522" y="1379836"/>
              <a:ext cx="4210720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CKD-EPI 2021 cr-cys vs measured GFR · absolute mL/min · exact binomial 95% CI</a:t>
              </a:r>
            </a:p>
          </p:txBody>
        </p:sp>
        <p:sp>
          <p:nvSpPr>
            <p:cNvPr id="148" name="tx148"/>
            <p:cNvSpPr/>
            <p:nvPr/>
          </p:nvSpPr>
          <p:spPr>
            <a:xfrm>
              <a:off x="896522" y="1503280"/>
              <a:ext cx="2467691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Dashed rule = whole-cohort rate at this threshold</a:t>
              </a:r>
            </a:p>
          </p:txBody>
        </p:sp>
        <p:sp>
          <p:nvSpPr>
            <p:cNvPr id="149" name="tx149"/>
            <p:cNvSpPr/>
            <p:nvPr/>
          </p:nvSpPr>
          <p:spPr>
            <a:xfrm>
              <a:off x="896522" y="1166869"/>
              <a:ext cx="5317967" cy="10972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overdose risk when dosing by eGFRcr-cys — ≥20% overdose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2026-09-29T17:23:38Z</dcterms:modified>
  <cp:category/>
</cp:coreProperties>
</file>